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7" r:id="rId3"/>
  </p:sldMasterIdLst>
  <p:notesMasterIdLst>
    <p:notesMasterId r:id="rId5"/>
  </p:notesMasterIdLst>
  <p:handoutMasterIdLst>
    <p:handoutMasterId r:id="rId76"/>
  </p:handoutMasterIdLst>
  <p:sldIdLst>
    <p:sldId id="1979" r:id="rId4"/>
    <p:sldId id="1982" r:id="rId6"/>
    <p:sldId id="2310" r:id="rId7"/>
    <p:sldId id="1983" r:id="rId8"/>
    <p:sldId id="2226" r:id="rId9"/>
    <p:sldId id="2545" r:id="rId10"/>
    <p:sldId id="2546" r:id="rId11"/>
    <p:sldId id="2547" r:id="rId12"/>
    <p:sldId id="2558" r:id="rId13"/>
    <p:sldId id="2548" r:id="rId14"/>
    <p:sldId id="2549" r:id="rId15"/>
    <p:sldId id="2550" r:id="rId16"/>
    <p:sldId id="2551" r:id="rId17"/>
    <p:sldId id="2552" r:id="rId18"/>
    <p:sldId id="2553" r:id="rId19"/>
    <p:sldId id="2554" r:id="rId20"/>
    <p:sldId id="2555" r:id="rId21"/>
    <p:sldId id="2556" r:id="rId22"/>
    <p:sldId id="2557" r:id="rId23"/>
    <p:sldId id="2559" r:id="rId24"/>
    <p:sldId id="2560" r:id="rId25"/>
    <p:sldId id="2561" r:id="rId26"/>
    <p:sldId id="2562" r:id="rId27"/>
    <p:sldId id="2563" r:id="rId28"/>
    <p:sldId id="2564" r:id="rId29"/>
    <p:sldId id="2565" r:id="rId30"/>
    <p:sldId id="2566" r:id="rId31"/>
    <p:sldId id="2567" r:id="rId32"/>
    <p:sldId id="2568" r:id="rId33"/>
    <p:sldId id="2569" r:id="rId34"/>
    <p:sldId id="2570" r:id="rId35"/>
    <p:sldId id="2571" r:id="rId36"/>
    <p:sldId id="2572" r:id="rId37"/>
    <p:sldId id="2573" r:id="rId38"/>
    <p:sldId id="2574" r:id="rId39"/>
    <p:sldId id="2575" r:id="rId40"/>
    <p:sldId id="2576" r:id="rId41"/>
    <p:sldId id="2577" r:id="rId42"/>
    <p:sldId id="2578" r:id="rId43"/>
    <p:sldId id="2579" r:id="rId44"/>
    <p:sldId id="2580" r:id="rId45"/>
    <p:sldId id="2581" r:id="rId46"/>
    <p:sldId id="2582" r:id="rId47"/>
    <p:sldId id="2583" r:id="rId48"/>
    <p:sldId id="2584" r:id="rId49"/>
    <p:sldId id="2585" r:id="rId50"/>
    <p:sldId id="2586" r:id="rId51"/>
    <p:sldId id="2587" r:id="rId52"/>
    <p:sldId id="2588" r:id="rId53"/>
    <p:sldId id="2589" r:id="rId54"/>
    <p:sldId id="2590" r:id="rId55"/>
    <p:sldId id="2591" r:id="rId56"/>
    <p:sldId id="2592" r:id="rId57"/>
    <p:sldId id="2593" r:id="rId58"/>
    <p:sldId id="2595" r:id="rId59"/>
    <p:sldId id="2596" r:id="rId60"/>
    <p:sldId id="2597" r:id="rId61"/>
    <p:sldId id="2598" r:id="rId62"/>
    <p:sldId id="2599" r:id="rId63"/>
    <p:sldId id="2600" r:id="rId64"/>
    <p:sldId id="2601" r:id="rId65"/>
    <p:sldId id="2602" r:id="rId66"/>
    <p:sldId id="2603" r:id="rId67"/>
    <p:sldId id="2604" r:id="rId68"/>
    <p:sldId id="2605" r:id="rId69"/>
    <p:sldId id="2606" r:id="rId70"/>
    <p:sldId id="2607" r:id="rId71"/>
    <p:sldId id="2608" r:id="rId72"/>
    <p:sldId id="2609" r:id="rId73"/>
    <p:sldId id="2610" r:id="rId74"/>
    <p:sldId id="2225" r:id="rId75"/>
  </p:sldIdLst>
  <p:sldSz cx="12190095" cy="6859270"/>
  <p:notesSz cx="6858000" cy="9144000"/>
  <p:custDataLst>
    <p:tags r:id="rId81"/>
  </p:custDataLst>
  <p:defaultTextStyle>
    <a:defPPr>
      <a:defRPr lang="zh-CN"/>
    </a:defPPr>
    <a:lvl1pPr marL="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4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2" userDrawn="1">
          <p15:clr>
            <a:srgbClr val="A4A3A4"/>
          </p15:clr>
        </p15:guide>
        <p15:guide id="2" pos="768" userDrawn="1">
          <p15:clr>
            <a:srgbClr val="A4A3A4"/>
          </p15:clr>
        </p15:guide>
        <p15:guide id="3" pos="645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薛蒙蒙" initials="xmm" lastIdx="10" clrIdx="0"/>
  <p:cmAuthor id="0" name="Mia Vida Villanueva" initials="MVV" lastIdx="1" clrIdx="0"/>
  <p:cmAuthor id="7" name="1206988966@qq.com" initials="1" lastIdx="1" clrIdx="2"/>
  <p:cmAuthor id="8" name="姜伟光" initials="姜" lastIdx="1" clrIdx="0"/>
  <p:cmAuthor id="2" name="作者" initials="A" lastIdx="1" clrIdx="1"/>
  <p:cmAuthor id="3" name="lenovo" initials="l" lastIdx="6" clrIdx="2"/>
  <p:cmAuthor id="4" name="Administrator" initials="A" lastIdx="4" clrIdx="3"/>
  <p:cmAuthor id="5" name="宋洁然" initials="宋" lastIdx="2" clrIdx="1"/>
  <p:cmAuthor id="6" name="ming qiu" initials="m" lastIdx="1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1369B2"/>
    <a:srgbClr val="FF0000"/>
    <a:srgbClr val="FFCA08"/>
    <a:srgbClr val="76C0DD"/>
    <a:srgbClr val="FAFAFA"/>
    <a:srgbClr val="F2F2F2"/>
    <a:srgbClr val="006BBC"/>
    <a:srgbClr val="0075CC"/>
    <a:srgbClr val="008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71" autoAdjust="0"/>
    <p:restoredTop sz="94660" autoAdjust="0"/>
  </p:normalViewPr>
  <p:slideViewPr>
    <p:cSldViewPr showGuides="1">
      <p:cViewPr>
        <p:scale>
          <a:sx n="97" d="100"/>
          <a:sy n="97" d="100"/>
        </p:scale>
        <p:origin x="136" y="0"/>
      </p:cViewPr>
      <p:guideLst>
        <p:guide orient="horz" pos="2402"/>
        <p:guide pos="768"/>
        <p:guide pos="64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3201"/>
        <p:guide pos="2054"/>
      </p:guideLst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1" Type="http://schemas.openxmlformats.org/officeDocument/2006/relationships/tags" Target="tags/tag141.xml"/><Relationship Id="rId80" Type="http://schemas.openxmlformats.org/officeDocument/2006/relationships/commentAuthors" Target="commentAuthors.xml"/><Relationship Id="rId8" Type="http://schemas.openxmlformats.org/officeDocument/2006/relationships/slide" Target="slides/slide4.xml"/><Relationship Id="rId79" Type="http://schemas.openxmlformats.org/officeDocument/2006/relationships/tableStyles" Target="tableStyles.xml"/><Relationship Id="rId78" Type="http://schemas.openxmlformats.org/officeDocument/2006/relationships/viewProps" Target="viewProps.xml"/><Relationship Id="rId77" Type="http://schemas.openxmlformats.org/officeDocument/2006/relationships/presProps" Target="presProps.xml"/><Relationship Id="rId76" Type="http://schemas.openxmlformats.org/officeDocument/2006/relationships/handoutMaster" Target="handoutMasters/handoutMaster1.xml"/><Relationship Id="rId75" Type="http://schemas.openxmlformats.org/officeDocument/2006/relationships/slide" Target="slides/slide71.xml"/><Relationship Id="rId74" Type="http://schemas.openxmlformats.org/officeDocument/2006/relationships/slide" Target="slides/slide70.xml"/><Relationship Id="rId73" Type="http://schemas.openxmlformats.org/officeDocument/2006/relationships/slide" Target="slides/slide69.xml"/><Relationship Id="rId72" Type="http://schemas.openxmlformats.org/officeDocument/2006/relationships/slide" Target="slides/slide68.xml"/><Relationship Id="rId71" Type="http://schemas.openxmlformats.org/officeDocument/2006/relationships/slide" Target="slides/slide67.xml"/><Relationship Id="rId70" Type="http://schemas.openxmlformats.org/officeDocument/2006/relationships/slide" Target="slides/slide66.xml"/><Relationship Id="rId7" Type="http://schemas.openxmlformats.org/officeDocument/2006/relationships/slide" Target="slides/slide3.xml"/><Relationship Id="rId69" Type="http://schemas.openxmlformats.org/officeDocument/2006/relationships/slide" Target="slides/slide65.xml"/><Relationship Id="rId68" Type="http://schemas.openxmlformats.org/officeDocument/2006/relationships/slide" Target="slides/slide64.xml"/><Relationship Id="rId67" Type="http://schemas.openxmlformats.org/officeDocument/2006/relationships/slide" Target="slides/slide63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4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90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909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890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011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011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901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113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911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216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921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31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318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931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421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421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942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62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625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962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62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625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962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83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830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983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0240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024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4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0342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034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4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0445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044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54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0547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054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64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0649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065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752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0752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075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85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0854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085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95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0957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095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05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1059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105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16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1161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116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1264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126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366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1366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136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46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1469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146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571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1571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157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67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1673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167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77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1776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177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87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1878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187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08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083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208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18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185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218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59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595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259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69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697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269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80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800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280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90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902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290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00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005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300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10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107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310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20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209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321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2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312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331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41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414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341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51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517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351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61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619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361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72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721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372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61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619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361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82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824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382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926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926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39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02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029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402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131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131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413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23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233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423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6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433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43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438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443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860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95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950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495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053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5053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505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15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5155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51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25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5257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525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46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5462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546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565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55651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556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66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5667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566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76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5769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1577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70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704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870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70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704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870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806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806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 anchorCtr="0"/>
          <a:p>
            <a:pPr lvl="0"/>
            <a:endParaRPr lang="zh-CN" altLang="en-US" dirty="0"/>
          </a:p>
        </p:txBody>
      </p:sp>
      <p:sp>
        <p:nvSpPr>
          <p:cNvPr id="880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0" y="2202951"/>
            <a:ext cx="12190413" cy="2420263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19911" y="284178"/>
              <a:ext cx="650908" cy="55357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10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>
            <a:off x="7919172" y="1700153"/>
            <a:ext cx="575989" cy="577246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191205" y="1700678"/>
            <a:ext cx="575989" cy="576197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7055189" y="1700153"/>
            <a:ext cx="577036" cy="577246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4463238" y="1700153"/>
            <a:ext cx="577036" cy="577246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5327222" y="1700153"/>
            <a:ext cx="577036" cy="577246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304" y="834057"/>
            <a:ext cx="1046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15" y="390618"/>
            <a:ext cx="520428" cy="274702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" name="矩形 5"/>
          <p:cNvSpPr/>
          <p:nvPr userDrawn="1"/>
        </p:nvSpPr>
        <p:spPr>
          <a:xfrm>
            <a:off x="0" y="6794447"/>
            <a:ext cx="10631710" cy="8463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3717" y="6794446"/>
            <a:ext cx="1486695" cy="846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 flipH="1" flipV="1">
            <a:off x="-767029" y="-29126"/>
            <a:ext cx="3825848" cy="1804442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flipH="1" flipV="1">
            <a:off x="1413539" y="0"/>
            <a:ext cx="3825848" cy="1804442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>
            <a:off x="6085438" y="4298493"/>
            <a:ext cx="5426766" cy="2559507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>
            <a:off x="7741543" y="3609725"/>
            <a:ext cx="6887119" cy="3248275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8773" y="3693670"/>
            <a:ext cx="7551038" cy="105497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 userDrawn="1"/>
        </p:nvSpPr>
        <p:spPr>
          <a:xfrm>
            <a:off x="9998623" y="3693670"/>
            <a:ext cx="105497" cy="10549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634" y="1413103"/>
            <a:ext cx="101984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7120" y="654595"/>
            <a:ext cx="575989" cy="577246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79153" y="655120"/>
            <a:ext cx="575989" cy="576197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3137" y="654595"/>
            <a:ext cx="577036" cy="577246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1187" y="654595"/>
            <a:ext cx="577036" cy="577246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5170" y="654595"/>
            <a:ext cx="577036" cy="577246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304" y="834057"/>
            <a:ext cx="1046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15" y="390618"/>
            <a:ext cx="520428" cy="274702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" name="矩形 5"/>
          <p:cNvSpPr/>
          <p:nvPr userDrawn="1"/>
        </p:nvSpPr>
        <p:spPr>
          <a:xfrm>
            <a:off x="0" y="6794447"/>
            <a:ext cx="10631710" cy="8463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3717" y="6794446"/>
            <a:ext cx="1486695" cy="846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986" name="Rectangle 3"/>
          <p:cNvSpPr>
            <a:spLocks noGrp="1"/>
          </p:cNvSpPr>
          <p:nvPr>
            <p:ph idx="4294967295" hasCustomPrompt="1"/>
          </p:nvPr>
        </p:nvSpPr>
        <p:spPr>
          <a:xfrm>
            <a:off x="978535" y="1094105"/>
            <a:ext cx="10452100" cy="5215890"/>
          </a:xfrm>
        </p:spPr>
        <p:txBody>
          <a:bodyPr vert="horz" wrap="square" lIns="91456" tIns="45728" rIns="91456" bIns="45728" anchor="t" anchorCtr="0">
            <a:noAutofit/>
          </a:bodyPr>
          <a:lstStyle>
            <a:lvl1pPr>
              <a:def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>
              <a:defRPr sz="20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</a:lstStyle>
          <a:p>
            <a:pPr lvl="1">
              <a:lnSpc>
                <a:spcPct val="90000"/>
              </a:lnSpc>
            </a:pPr>
            <a:endParaRPr lang="zh-CN" altLang="en-US" sz="2400" dirty="0"/>
          </a:p>
        </p:txBody>
      </p:sp>
      <p:sp>
        <p:nvSpPr>
          <p:cNvPr id="2" name="标题 1"/>
          <p:cNvSpPr>
            <a:spLocks noGrp="1"/>
          </p:cNvSpPr>
          <p:nvPr userDrawn="1"/>
        </p:nvSpPr>
        <p:spPr bwMode="auto">
          <a:xfrm>
            <a:off x="1055370" y="117475"/>
            <a:ext cx="4717415" cy="77597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56" tIns="45728" rIns="91456" bIns="45728" numCol="1" rtlCol="0" anchor="ctr" anchorCtr="0" compatLnSpc="1">
            <a:normAutofit/>
          </a:bodyPr>
          <a:lstStyle>
            <a:lvl1pPr algn="ctr" defTabSz="1219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3" name="标题 1"/>
          <p:cNvSpPr>
            <a:spLocks noGrp="1"/>
          </p:cNvSpPr>
          <p:nvPr userDrawn="1"/>
        </p:nvSpPr>
        <p:spPr bwMode="auto">
          <a:xfrm>
            <a:off x="1127125" y="57785"/>
            <a:ext cx="4717415" cy="77597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56" tIns="45728" rIns="91456" bIns="45728" numCol="1" rtlCol="0" anchor="ctr" anchorCtr="0" compatLnSpc="1">
            <a:normAutofit/>
          </a:bodyPr>
          <a:lstStyle>
            <a:lvl1pPr algn="ctr" defTabSz="1219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951865" y="119380"/>
            <a:ext cx="6422390" cy="789305"/>
          </a:xfrm>
        </p:spPr>
        <p:txBody>
          <a:bodyPr/>
          <a:lstStyle>
            <a:lvl1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 flipH="1" flipV="1">
            <a:off x="-767029" y="-29126"/>
            <a:ext cx="3825848" cy="1804442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flipH="1" flipV="1">
            <a:off x="1413539" y="0"/>
            <a:ext cx="3825848" cy="1804442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>
            <a:off x="6085438" y="4298493"/>
            <a:ext cx="5426766" cy="2559507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>
            <a:off x="7741543" y="3609725"/>
            <a:ext cx="6887119" cy="3248275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8773" y="3693670"/>
            <a:ext cx="7551038" cy="105497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 userDrawn="1"/>
        </p:nvSpPr>
        <p:spPr>
          <a:xfrm>
            <a:off x="9998623" y="3693670"/>
            <a:ext cx="105497" cy="10549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634" y="1413103"/>
            <a:ext cx="101984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7120" y="654595"/>
            <a:ext cx="575989" cy="577246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79153" y="655120"/>
            <a:ext cx="575989" cy="576197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3137" y="654595"/>
            <a:ext cx="577036" cy="577246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1187" y="654595"/>
            <a:ext cx="577036" cy="577246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5170" y="654595"/>
            <a:ext cx="577036" cy="577246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805" y="119380"/>
            <a:ext cx="10323830" cy="78930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912141" y="1413137"/>
            <a:ext cx="5383959" cy="452680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99268" y="1413137"/>
            <a:ext cx="5383959" cy="452680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007304" y="834057"/>
            <a:ext cx="1046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15" y="390618"/>
            <a:ext cx="520428" cy="274702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endParaRPr lang="zh-CN" altLang="en-US"/>
            </a:p>
          </p:txBody>
        </p:sp>
      </p:grpSp>
      <p:pic>
        <p:nvPicPr>
          <p:cNvPr id="5" name="图片 4" descr="河南工院标志--蓝色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79485" y="280670"/>
            <a:ext cx="2891790" cy="5727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99805" y="77105"/>
            <a:ext cx="6287127" cy="77643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lvl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 smtClean="0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1007304" y="834057"/>
            <a:ext cx="1046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7"/>
          <p:cNvGrpSpPr/>
          <p:nvPr userDrawn="1"/>
        </p:nvGrpSpPr>
        <p:grpSpPr bwMode="auto">
          <a:xfrm>
            <a:off x="431315" y="390618"/>
            <a:ext cx="520428" cy="274702"/>
            <a:chOff x="0" y="0"/>
            <a:chExt cx="1041399" cy="549275"/>
          </a:xfrm>
        </p:grpSpPr>
        <p:sp>
          <p:nvSpPr>
            <p:cNvPr id="10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" name="矩形 16"/>
          <p:cNvSpPr/>
          <p:nvPr userDrawn="1"/>
        </p:nvSpPr>
        <p:spPr>
          <a:xfrm>
            <a:off x="0" y="6794447"/>
            <a:ext cx="10631710" cy="8463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10703717" y="6794446"/>
            <a:ext cx="1486695" cy="846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 descr="河南工院标志--蓝色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79485" y="280670"/>
            <a:ext cx="2891790" cy="5727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架构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 userDrawn="1"/>
        </p:nvSpPr>
        <p:spPr bwMode="auto">
          <a:xfrm>
            <a:off x="920607" y="220704"/>
            <a:ext cx="91376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Wingdings" panose="05000000000000000000" pitchFamily="2" charset="2"/>
              </a:rPr>
              <a:t>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99805" y="77105"/>
            <a:ext cx="6287127" cy="77643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007304" y="834057"/>
            <a:ext cx="1046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15" y="390618"/>
            <a:ext cx="520428" cy="274702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" name="矩形 2"/>
          <p:cNvSpPr/>
          <p:nvPr userDrawn="1"/>
        </p:nvSpPr>
        <p:spPr>
          <a:xfrm>
            <a:off x="0" y="6794447"/>
            <a:ext cx="10631710" cy="8463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3717" y="6794446"/>
            <a:ext cx="1486695" cy="846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河南工院标志--蓝色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79485" y="280670"/>
            <a:ext cx="2891790" cy="5727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0" y="2202951"/>
            <a:ext cx="12190413" cy="2420263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19911" y="284178"/>
              <a:ext cx="650908" cy="55357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10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>
            <a:off x="7919172" y="1700153"/>
            <a:ext cx="575989" cy="577246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191205" y="1700678"/>
            <a:ext cx="575989" cy="576197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7055189" y="1700153"/>
            <a:ext cx="577036" cy="577246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4463238" y="1700153"/>
            <a:ext cx="577036" cy="577246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5327222" y="1700153"/>
            <a:ext cx="577036" cy="577246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1" algn="l">
              <a:lnSpc>
                <a:spcPct val="120000"/>
              </a:lnSpc>
              <a:buClrTx/>
              <a:buSzTx/>
              <a:buNone/>
            </a:pPr>
            <a:r>
              <a:rPr lang="zh-CN" altLang="en-US"/>
              <a:t>单击此处编辑母版文本样式</a:t>
            </a:r>
            <a:endParaRPr lang="zh-CN" altLang="en-US"/>
          </a:p>
          <a:p>
            <a:pPr lvl="2" algn="l">
              <a:lnSpc>
                <a:spcPct val="120000"/>
              </a:lnSpc>
              <a:buClrTx/>
              <a:buSzPct val="87000"/>
              <a:buFont typeface="Wingdings" panose="05000000000000000000" pitchFamily="2" charset="2"/>
              <a:buChar char="l"/>
            </a:pPr>
            <a:r>
              <a:rPr lang="zh-CN" altLang="en-US"/>
              <a:t>第二级</a:t>
            </a:r>
            <a:endParaRPr lang="zh-CN" altLang="en-US"/>
          </a:p>
          <a:p>
            <a:pPr lvl="2" algn="l">
              <a:lnSpc>
                <a:spcPct val="120000"/>
              </a:lnSpc>
              <a:buClrTx/>
              <a:buSzPct val="87000"/>
              <a:buFont typeface="Wingdings" panose="05000000000000000000" pitchFamily="2" charset="2"/>
              <a:buChar char="l"/>
            </a:pPr>
            <a:r>
              <a:rPr lang="zh-CN" altLang="en-US"/>
              <a:t>第三级</a:t>
            </a:r>
            <a:endParaRPr lang="zh-CN" altLang="en-US"/>
          </a:p>
          <a:p>
            <a:pPr lvl="2" algn="l">
              <a:lnSpc>
                <a:spcPct val="120000"/>
              </a:lnSpc>
              <a:buClrTx/>
              <a:buSzPct val="87000"/>
              <a:buFont typeface="Wingdings" panose="05000000000000000000" pitchFamily="2" charset="2"/>
              <a:buChar char="l"/>
            </a:pPr>
            <a:r>
              <a:rPr lang="zh-CN" altLang="en-US"/>
              <a:t>第四级</a:t>
            </a:r>
            <a:endParaRPr lang="zh-CN" altLang="en-US"/>
          </a:p>
          <a:p>
            <a:pPr lvl="2" algn="l">
              <a:lnSpc>
                <a:spcPct val="120000"/>
              </a:lnSpc>
              <a:buClrTx/>
              <a:buSzPct val="87000"/>
              <a:buFont typeface="Wingdings" panose="05000000000000000000" pitchFamily="2" charset="2"/>
              <a:buChar char="l"/>
            </a:pPr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xStyles>
    <p:titleStyle>
      <a:lvl1pPr algn="ctr" defTabSz="1219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b="1" kern="1200">
          <a:solidFill>
            <a:schemeClr val="tx1"/>
          </a:solidFill>
          <a:latin typeface="微软雅黑 Light" panose="020B0502040204020203" charset="-122"/>
          <a:ea typeface="微软雅黑 Light" panose="020B0502040204020203" charset="-122"/>
          <a:cs typeface="+mn-cs"/>
        </a:defRPr>
      </a:lvl1pPr>
      <a:lvl2pPr marL="990600" indent="-3810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微软雅黑 Light" panose="020B0502040204020203" charset="-122"/>
          <a:ea typeface="微软雅黑 Light" panose="020B0502040204020203" charset="-122"/>
          <a:cs typeface="+mn-cs"/>
        </a:defRPr>
      </a:lvl2pPr>
      <a:lvl3pPr marL="1524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 Light" panose="020B0502040204020203" charset="-122"/>
          <a:ea typeface="微软雅黑 Light" panose="020B0502040204020203" charset="-122"/>
          <a:cs typeface="+mn-cs"/>
        </a:defRPr>
      </a:lvl3pPr>
      <a:lvl4pPr marL="2133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微软雅黑 Light" panose="020B0502040204020203" charset="-122"/>
          <a:ea typeface="微软雅黑 Light" panose="020B0502040204020203" charset="-122"/>
          <a:cs typeface="+mn-cs"/>
        </a:defRPr>
      </a:lvl4pPr>
      <a:lvl5pPr marL="27432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微软雅黑 Light" panose="020B0502040204020203" charset="-122"/>
          <a:ea typeface="微软雅黑 Light" panose="020B0502040204020203" charset="-122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</p:sldLayoutIdLst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xStyles>
    <p:titleStyle>
      <a:lvl1pPr algn="ctr" defTabSz="121920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55.xml"/><Relationship Id="rId8" Type="http://schemas.openxmlformats.org/officeDocument/2006/relationships/tags" Target="../tags/tag54.xml"/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9" Type="http://schemas.openxmlformats.org/officeDocument/2006/relationships/slideLayout" Target="../slideLayouts/slideLayout8.xml"/><Relationship Id="rId18" Type="http://schemas.openxmlformats.org/officeDocument/2006/relationships/tags" Target="../tags/tag64.xml"/><Relationship Id="rId17" Type="http://schemas.openxmlformats.org/officeDocument/2006/relationships/tags" Target="../tags/tag63.xml"/><Relationship Id="rId16" Type="http://schemas.openxmlformats.org/officeDocument/2006/relationships/tags" Target="../tags/tag62.xml"/><Relationship Id="rId15" Type="http://schemas.openxmlformats.org/officeDocument/2006/relationships/tags" Target="../tags/tag61.xml"/><Relationship Id="rId14" Type="http://schemas.openxmlformats.org/officeDocument/2006/relationships/tags" Target="../tags/tag60.xml"/><Relationship Id="rId13" Type="http://schemas.openxmlformats.org/officeDocument/2006/relationships/tags" Target="../tags/tag59.xml"/><Relationship Id="rId12" Type="http://schemas.openxmlformats.org/officeDocument/2006/relationships/tags" Target="../tags/tag58.xml"/><Relationship Id="rId11" Type="http://schemas.openxmlformats.org/officeDocument/2006/relationships/tags" Target="../tags/tag57.xml"/><Relationship Id="rId10" Type="http://schemas.openxmlformats.org/officeDocument/2006/relationships/tags" Target="../tags/tag56.xml"/><Relationship Id="rId1" Type="http://schemas.openxmlformats.org/officeDocument/2006/relationships/tags" Target="../tags/tag4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0" Type="http://schemas.openxmlformats.org/officeDocument/2006/relationships/notesSlide" Target="../notesSlides/notesSlide29.xml"/><Relationship Id="rId1" Type="http://schemas.openxmlformats.org/officeDocument/2006/relationships/tags" Target="../tags/tag6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tags" Target="../tags/tag81.xml"/><Relationship Id="rId8" Type="http://schemas.openxmlformats.org/officeDocument/2006/relationships/tags" Target="../tags/tag80.xml"/><Relationship Id="rId7" Type="http://schemas.openxmlformats.org/officeDocument/2006/relationships/tags" Target="../tags/tag79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4" Type="http://schemas.openxmlformats.org/officeDocument/2006/relationships/notesSlide" Target="../notesSlides/notesSlide34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84.xml"/><Relationship Id="rId11" Type="http://schemas.openxmlformats.org/officeDocument/2006/relationships/tags" Target="../tags/tag83.xml"/><Relationship Id="rId10" Type="http://schemas.openxmlformats.org/officeDocument/2006/relationships/tags" Target="../tags/tag82.xml"/><Relationship Id="rId1" Type="http://schemas.openxmlformats.org/officeDocument/2006/relationships/tags" Target="../tags/tag7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3" Type="http://schemas.openxmlformats.org/officeDocument/2006/relationships/notesSlide" Target="../notesSlides/notesSlide4.xml"/><Relationship Id="rId22" Type="http://schemas.openxmlformats.org/officeDocument/2006/relationships/slideLayout" Target="../slideLayouts/slideLayout4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9" Type="http://schemas.openxmlformats.org/officeDocument/2006/relationships/tags" Target="../tags/tag93.xml"/><Relationship Id="rId8" Type="http://schemas.openxmlformats.org/officeDocument/2006/relationships/tags" Target="../tags/tag92.xml"/><Relationship Id="rId7" Type="http://schemas.openxmlformats.org/officeDocument/2006/relationships/tags" Target="../tags/tag91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9" Type="http://schemas.openxmlformats.org/officeDocument/2006/relationships/notesSlide" Target="../notesSlides/notesSlide39.xml"/><Relationship Id="rId18" Type="http://schemas.openxmlformats.org/officeDocument/2006/relationships/slideLayout" Target="../slideLayouts/slideLayout7.xml"/><Relationship Id="rId17" Type="http://schemas.openxmlformats.org/officeDocument/2006/relationships/tags" Target="../tags/tag101.xml"/><Relationship Id="rId16" Type="http://schemas.openxmlformats.org/officeDocument/2006/relationships/tags" Target="../tags/tag100.xml"/><Relationship Id="rId15" Type="http://schemas.openxmlformats.org/officeDocument/2006/relationships/tags" Target="../tags/tag99.xml"/><Relationship Id="rId14" Type="http://schemas.openxmlformats.org/officeDocument/2006/relationships/tags" Target="../tags/tag98.xml"/><Relationship Id="rId13" Type="http://schemas.openxmlformats.org/officeDocument/2006/relationships/tags" Target="../tags/tag97.xml"/><Relationship Id="rId12" Type="http://schemas.openxmlformats.org/officeDocument/2006/relationships/tags" Target="../tags/tag96.xml"/><Relationship Id="rId11" Type="http://schemas.openxmlformats.org/officeDocument/2006/relationships/tags" Target="../tags/tag95.xml"/><Relationship Id="rId10" Type="http://schemas.openxmlformats.org/officeDocument/2006/relationships/tags" Target="../tags/tag94.xml"/><Relationship Id="rId1" Type="http://schemas.openxmlformats.org/officeDocument/2006/relationships/tags" Target="../tags/tag8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9" Type="http://schemas.openxmlformats.org/officeDocument/2006/relationships/tags" Target="../tags/tag110.xml"/><Relationship Id="rId8" Type="http://schemas.openxmlformats.org/officeDocument/2006/relationships/tags" Target="../tags/tag109.xml"/><Relationship Id="rId7" Type="http://schemas.openxmlformats.org/officeDocument/2006/relationships/tags" Target="../tags/tag108.xml"/><Relationship Id="rId6" Type="http://schemas.openxmlformats.org/officeDocument/2006/relationships/tags" Target="../tags/tag107.xml"/><Relationship Id="rId5" Type="http://schemas.openxmlformats.org/officeDocument/2006/relationships/tags" Target="../tags/tag106.xml"/><Relationship Id="rId4" Type="http://schemas.openxmlformats.org/officeDocument/2006/relationships/tags" Target="../tags/tag105.xml"/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3" Type="http://schemas.openxmlformats.org/officeDocument/2006/relationships/slideLayout" Target="../slideLayouts/slideLayout8.xml"/><Relationship Id="rId12" Type="http://schemas.openxmlformats.org/officeDocument/2006/relationships/tags" Target="../tags/tag113.xml"/><Relationship Id="rId11" Type="http://schemas.openxmlformats.org/officeDocument/2006/relationships/tags" Target="../tags/tag112.xml"/><Relationship Id="rId10" Type="http://schemas.openxmlformats.org/officeDocument/2006/relationships/tags" Target="../tags/tag111.xml"/><Relationship Id="rId1" Type="http://schemas.openxmlformats.org/officeDocument/2006/relationships/tags" Target="../tags/tag102.xml"/></Relationships>
</file>

<file path=ppt/slides/_rels/slide56.xml.rels><?xml version="1.0" encoding="UTF-8" standalone="yes"?>
<Relationships xmlns="http://schemas.openxmlformats.org/package/2006/relationships"><Relationship Id="rId9" Type="http://schemas.openxmlformats.org/officeDocument/2006/relationships/tags" Target="../tags/tag122.xml"/><Relationship Id="rId8" Type="http://schemas.openxmlformats.org/officeDocument/2006/relationships/tags" Target="../tags/tag121.xml"/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4" Type="http://schemas.openxmlformats.org/officeDocument/2006/relationships/notesSlide" Target="../notesSlides/notesSlide53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125.xml"/><Relationship Id="rId11" Type="http://schemas.openxmlformats.org/officeDocument/2006/relationships/tags" Target="../tags/tag124.xml"/><Relationship Id="rId10" Type="http://schemas.openxmlformats.org/officeDocument/2006/relationships/tags" Target="../tags/tag123.xml"/><Relationship Id="rId1" Type="http://schemas.openxmlformats.org/officeDocument/2006/relationships/tags" Target="../tags/tag1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0.xml"/><Relationship Id="rId8" Type="http://schemas.openxmlformats.org/officeDocument/2006/relationships/tags" Target="../tags/tag29.xml"/><Relationship Id="rId7" Type="http://schemas.openxmlformats.org/officeDocument/2006/relationships/tags" Target="../tags/tag28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36.xml"/><Relationship Id="rId14" Type="http://schemas.openxmlformats.org/officeDocument/2006/relationships/tags" Target="../tags/tag35.xml"/><Relationship Id="rId13" Type="http://schemas.openxmlformats.org/officeDocument/2006/relationships/tags" Target="../tags/tag34.xml"/><Relationship Id="rId12" Type="http://schemas.openxmlformats.org/officeDocument/2006/relationships/tags" Target="../tags/tag33.xml"/><Relationship Id="rId11" Type="http://schemas.openxmlformats.org/officeDocument/2006/relationships/tags" Target="../tags/tag32.xml"/><Relationship Id="rId10" Type="http://schemas.openxmlformats.org/officeDocument/2006/relationships/tags" Target="../tags/tag31.xml"/><Relationship Id="rId1" Type="http://schemas.openxmlformats.org/officeDocument/2006/relationships/tags" Target="../tags/tag2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9" Type="http://schemas.openxmlformats.org/officeDocument/2006/relationships/tags" Target="../tags/tag137.xml"/><Relationship Id="rId8" Type="http://schemas.openxmlformats.org/officeDocument/2006/relationships/tags" Target="../tags/tag136.xml"/><Relationship Id="rId7" Type="http://schemas.openxmlformats.org/officeDocument/2006/relationships/tags" Target="../tags/tag135.xml"/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4" Type="http://schemas.openxmlformats.org/officeDocument/2006/relationships/notesSlide" Target="../notesSlides/notesSlide60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140.xml"/><Relationship Id="rId11" Type="http://schemas.openxmlformats.org/officeDocument/2006/relationships/tags" Target="../tags/tag139.xml"/><Relationship Id="rId10" Type="http://schemas.openxmlformats.org/officeDocument/2006/relationships/tags" Target="../tags/tag138.xml"/><Relationship Id="rId1" Type="http://schemas.openxmlformats.org/officeDocument/2006/relationships/tags" Target="../tags/tag129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44.xml"/><Relationship Id="rId8" Type="http://schemas.openxmlformats.org/officeDocument/2006/relationships/tags" Target="../tags/tag43.xml"/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image" Target="../media/image2.png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3" Type="http://schemas.openxmlformats.org/officeDocument/2006/relationships/notesSlide" Target="../notesSlides/notesSlide6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46.xml"/><Relationship Id="rId10" Type="http://schemas.openxmlformats.org/officeDocument/2006/relationships/tags" Target="../tags/tag45.xml"/><Relationship Id="rId1" Type="http://schemas.openxmlformats.org/officeDocument/2006/relationships/tags" Target="../tags/tag3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18"/>
          <p:cNvSpPr txBox="1"/>
          <p:nvPr/>
        </p:nvSpPr>
        <p:spPr>
          <a:xfrm>
            <a:off x="2504662" y="2534497"/>
            <a:ext cx="7406544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第</a:t>
            </a:r>
            <a:r>
              <a:rPr lang="en-US" alt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4</a:t>
            </a:r>
            <a:r>
              <a:rPr 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章</a:t>
            </a:r>
            <a:r>
              <a:rPr lang="en-US" alt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 </a:t>
            </a:r>
            <a:r>
              <a:rPr lang="zh-CN" altLang="en-US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数据库基本操作</a:t>
            </a:r>
            <a:endParaRPr lang="zh-CN" altLang="en-US" sz="45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思源黑体 CN Medium" panose="020B06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" name="组合 22"/>
          <p:cNvGrpSpPr/>
          <p:nvPr/>
        </p:nvGrpSpPr>
        <p:grpSpPr>
          <a:xfrm>
            <a:off x="1519024" y="1265506"/>
            <a:ext cx="414746" cy="584899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614" cy="5218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49318" y="1494115"/>
            <a:ext cx="4704634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创建数据库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2293" name="组合 74"/>
          <p:cNvGrpSpPr/>
          <p:nvPr/>
        </p:nvGrpSpPr>
        <p:grpSpPr>
          <a:xfrm>
            <a:off x="7092182" y="2187980"/>
            <a:ext cx="1246419" cy="396948"/>
            <a:chOff x="5515767" y="2166188"/>
            <a:chExt cx="1245856" cy="396268"/>
          </a:xfrm>
        </p:grpSpPr>
        <p:cxnSp>
          <p:nvCxnSpPr>
            <p:cNvPr id="12315" name="直接连接符 51"/>
            <p:cNvCxnSpPr/>
            <p:nvPr/>
          </p:nvCxnSpPr>
          <p:spPr>
            <a:xfrm>
              <a:off x="6571407" y="2166188"/>
              <a:ext cx="0" cy="396268"/>
            </a:xfrm>
            <a:prstGeom prst="line">
              <a:avLst/>
            </a:prstGeom>
            <a:ln w="12700" cap="flat" cmpd="sng">
              <a:solidFill>
                <a:srgbClr val="00ACE6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2316" name="直接连接符 53"/>
            <p:cNvCxnSpPr/>
            <p:nvPr/>
          </p:nvCxnSpPr>
          <p:spPr>
            <a:xfrm>
              <a:off x="5515767" y="2340528"/>
              <a:ext cx="1245856" cy="1027"/>
            </a:xfrm>
            <a:prstGeom prst="line">
              <a:avLst/>
            </a:prstGeom>
            <a:ln w="12700" cap="flat" cmpd="sng">
              <a:solidFill>
                <a:srgbClr val="00ACE6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2294" name="组合 73"/>
          <p:cNvGrpSpPr/>
          <p:nvPr/>
        </p:nvGrpSpPr>
        <p:grpSpPr>
          <a:xfrm>
            <a:off x="3721296" y="3056504"/>
            <a:ext cx="1352800" cy="346139"/>
            <a:chOff x="2145175" y="3234519"/>
            <a:chExt cx="1352930" cy="347234"/>
          </a:xfrm>
        </p:grpSpPr>
        <p:cxnSp>
          <p:nvCxnSpPr>
            <p:cNvPr id="12313" name="直接连接符 68"/>
            <p:cNvCxnSpPr/>
            <p:nvPr/>
          </p:nvCxnSpPr>
          <p:spPr>
            <a:xfrm>
              <a:off x="2145175" y="3439073"/>
              <a:ext cx="1352930" cy="0"/>
            </a:xfrm>
            <a:prstGeom prst="line">
              <a:avLst/>
            </a:prstGeom>
            <a:ln w="12700" cap="flat" cmpd="sng">
              <a:solidFill>
                <a:srgbClr val="00ACE6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2314" name="直接连接符 70"/>
            <p:cNvCxnSpPr/>
            <p:nvPr/>
          </p:nvCxnSpPr>
          <p:spPr>
            <a:xfrm>
              <a:off x="2407977" y="3234519"/>
              <a:ext cx="0" cy="347234"/>
            </a:xfrm>
            <a:prstGeom prst="line">
              <a:avLst/>
            </a:prstGeom>
            <a:ln w="12700" cap="flat" cmpd="sng">
              <a:solidFill>
                <a:srgbClr val="00ACE6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12298" name="矩形 110"/>
          <p:cNvSpPr>
            <a:spLocks noChangeArrowheads="1"/>
          </p:cNvSpPr>
          <p:nvPr/>
        </p:nvSpPr>
        <p:spPr bwMode="auto">
          <a:xfrm>
            <a:off x="4504078" y="2602395"/>
            <a:ext cx="271653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CREATE DATABASE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XSCJ;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055148" y="154017"/>
            <a:ext cx="4717336" cy="776431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数据库操作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" name="组合 22"/>
          <p:cNvGrpSpPr/>
          <p:nvPr/>
        </p:nvGrpSpPr>
        <p:grpSpPr>
          <a:xfrm>
            <a:off x="1519024" y="1265506"/>
            <a:ext cx="414746" cy="584899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264112" cy="5218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1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49318" y="1494115"/>
            <a:ext cx="4704634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创建数据库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3317" name="组合 32"/>
          <p:cNvGrpSpPr/>
          <p:nvPr/>
        </p:nvGrpSpPr>
        <p:grpSpPr>
          <a:xfrm>
            <a:off x="7506597" y="2187980"/>
            <a:ext cx="1246418" cy="396948"/>
            <a:chOff x="5515767" y="2166188"/>
            <a:chExt cx="1245856" cy="396268"/>
          </a:xfrm>
        </p:grpSpPr>
        <p:cxnSp>
          <p:nvCxnSpPr>
            <p:cNvPr id="13323" name="直接连接符 33"/>
            <p:cNvCxnSpPr/>
            <p:nvPr/>
          </p:nvCxnSpPr>
          <p:spPr>
            <a:xfrm>
              <a:off x="6571407" y="2166188"/>
              <a:ext cx="0" cy="396268"/>
            </a:xfrm>
            <a:prstGeom prst="line">
              <a:avLst/>
            </a:prstGeom>
            <a:ln w="12700" cap="flat" cmpd="sng">
              <a:solidFill>
                <a:srgbClr val="00ACE6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3324" name="直接连接符 34"/>
            <p:cNvCxnSpPr/>
            <p:nvPr/>
          </p:nvCxnSpPr>
          <p:spPr>
            <a:xfrm>
              <a:off x="5515767" y="2340528"/>
              <a:ext cx="1245856" cy="1027"/>
            </a:xfrm>
            <a:prstGeom prst="line">
              <a:avLst/>
            </a:prstGeom>
            <a:ln w="12700" cap="flat" cmpd="sng">
              <a:solidFill>
                <a:srgbClr val="00ACE6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3318" name="组合 35"/>
          <p:cNvGrpSpPr/>
          <p:nvPr/>
        </p:nvGrpSpPr>
        <p:grpSpPr>
          <a:xfrm>
            <a:off x="3560928" y="3056504"/>
            <a:ext cx="1354389" cy="346139"/>
            <a:chOff x="2145175" y="3234519"/>
            <a:chExt cx="1352930" cy="347234"/>
          </a:xfrm>
        </p:grpSpPr>
        <p:cxnSp>
          <p:nvCxnSpPr>
            <p:cNvPr id="13321" name="直接连接符 36"/>
            <p:cNvCxnSpPr/>
            <p:nvPr/>
          </p:nvCxnSpPr>
          <p:spPr>
            <a:xfrm>
              <a:off x="2145175" y="3439073"/>
              <a:ext cx="1352930" cy="0"/>
            </a:xfrm>
            <a:prstGeom prst="line">
              <a:avLst/>
            </a:prstGeom>
            <a:ln w="12700" cap="flat" cmpd="sng">
              <a:solidFill>
                <a:srgbClr val="00ACE6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3322" name="直接连接符 37"/>
            <p:cNvCxnSpPr/>
            <p:nvPr/>
          </p:nvCxnSpPr>
          <p:spPr>
            <a:xfrm>
              <a:off x="2407977" y="3234519"/>
              <a:ext cx="0" cy="347234"/>
            </a:xfrm>
            <a:prstGeom prst="line">
              <a:avLst/>
            </a:prstGeom>
            <a:ln w="12700" cap="flat" cmpd="sng">
              <a:solidFill>
                <a:srgbClr val="00ACE6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13319" name="矩形 57"/>
          <p:cNvSpPr>
            <a:spLocks noChangeArrowheads="1"/>
          </p:cNvSpPr>
          <p:nvPr/>
        </p:nvSpPr>
        <p:spPr bwMode="auto">
          <a:xfrm>
            <a:off x="3813388" y="2602395"/>
            <a:ext cx="420116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CREATE DATABASE </a:t>
            </a: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IF NOT EXISTS </a:t>
            </a:r>
            <a:r>
              <a:rPr lang="en-US" altLang="zh-CN" sz="1800" noProof="0" smtClean="0">
                <a:ln>
                  <a:noFill/>
                </a:ln>
                <a:effectLst/>
                <a:uLnTx/>
                <a:uFillTx/>
                <a:latin typeface="+mn-lt"/>
                <a:cs typeface="Times New Roman" panose="02020603050405020304" charset="0"/>
                <a:sym typeface="+mn-ea"/>
              </a:rPr>
              <a:t>XSCJ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3320" name="矩形 2"/>
          <p:cNvSpPr/>
          <p:nvPr/>
        </p:nvSpPr>
        <p:spPr>
          <a:xfrm>
            <a:off x="3359340" y="3550624"/>
            <a:ext cx="5548630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防止</a:t>
            </a:r>
            <a:r>
              <a:rPr lang="zh-CN" altLang="zh-CN" sz="2000" dirty="0">
                <a:latin typeface="Times New Roman" panose="02020603050405020304" charset="0"/>
                <a:cs typeface="Times New Roman" panose="02020603050405020304" charset="0"/>
              </a:rPr>
              <a:t>创建的数据库已存在，</a:t>
            </a: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否</a:t>
            </a:r>
            <a:r>
              <a:rPr lang="zh-CN" altLang="zh-CN" sz="2000" dirty="0">
                <a:latin typeface="Times New Roman" panose="02020603050405020304" charset="0"/>
                <a:cs typeface="Times New Roman" panose="02020603050405020304" charset="0"/>
              </a:rPr>
              <a:t>则程序会报错</a:t>
            </a: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。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n"/>
            </a:pP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创建的数据库已存在，会返回警告信息。</a:t>
            </a:r>
            <a:endParaRPr lang="zh-CN" altLang="en-US" sz="20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055148" y="154017"/>
            <a:ext cx="4717336" cy="776431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数据库操作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320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charRg st="21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320">
                                            <p:txEl>
                                              <p:charRg st="21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/>
      <p:bldP spid="1332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" name="组合 22"/>
          <p:cNvGrpSpPr/>
          <p:nvPr/>
        </p:nvGrpSpPr>
        <p:grpSpPr>
          <a:xfrm>
            <a:off x="1519024" y="1265506"/>
            <a:ext cx="414746" cy="584899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264112" cy="5218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1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49318" y="1494115"/>
            <a:ext cx="4704634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创建数据库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3" name="组合 7"/>
          <p:cNvGrpSpPr/>
          <p:nvPr/>
        </p:nvGrpSpPr>
        <p:grpSpPr>
          <a:xfrm>
            <a:off x="2266877" y="3297849"/>
            <a:ext cx="655758" cy="657347"/>
            <a:chOff x="765530" y="3286093"/>
            <a:chExt cx="656530" cy="657462"/>
          </a:xfrm>
        </p:grpSpPr>
        <p:sp>
          <p:nvSpPr>
            <p:cNvPr id="14345" name="等腰三角形 6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4346" name="等腰三角形 15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67031" y="2435676"/>
            <a:ext cx="7384830" cy="2021918"/>
            <a:chOff x="1244600" y="2435225"/>
            <a:chExt cx="7383463" cy="2021544"/>
          </a:xfrm>
        </p:grpSpPr>
        <p:sp>
          <p:nvSpPr>
            <p:cNvPr id="14343" name="矩形 3"/>
            <p:cNvSpPr/>
            <p:nvPr/>
          </p:nvSpPr>
          <p:spPr>
            <a:xfrm>
              <a:off x="1244600" y="2857500"/>
              <a:ext cx="7383463" cy="159926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mysql&gt; SHOW WARNINGS;</a:t>
              </a:r>
              <a:endParaRPr lang="zh-CN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+-------+------+-----------------------------------------------+</a:t>
              </a:r>
              <a:endParaRPr lang="zh-CN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| Level | Code | Message                                       |</a:t>
              </a:r>
              <a:endParaRPr lang="zh-CN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+-------+------+-----------------------------------------------+</a:t>
              </a:r>
              <a:endParaRPr lang="zh-CN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| Note  | 1007 | Can't create database '</a:t>
              </a:r>
              <a:r>
                <a:rPr lang="en-US" altLang="zh-CN" sz="1400" noProof="0" smtClean="0">
                  <a:ln>
                    <a:noFill/>
                  </a:ln>
                  <a:effectLst/>
                  <a:uLnTx/>
                  <a:uFillTx/>
                  <a:ea typeface="宋体" panose="02010600030101010101" pitchFamily="2" charset="-122"/>
                  <a:cs typeface="Times New Roman" panose="02020603050405020304" charset="0"/>
                  <a:sym typeface="+mn-ea"/>
                </a:rPr>
                <a:t>XSCJ</a:t>
              </a:r>
              <a:r>
                <a:rPr lang="en-US" altLang="zh-CN" sz="1400" dirty="0">
                  <a:latin typeface="Courier New" panose="02070309020205020404" pitchFamily="49" charset="0"/>
                </a:rPr>
                <a:t>'; database exists |</a:t>
              </a:r>
              <a:endParaRPr lang="zh-CN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+-------+------+-----------------------------------------------+</a:t>
              </a:r>
              <a:endParaRPr lang="zh-CN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1 row in set (0.00 sec)</a:t>
              </a:r>
              <a:endParaRPr lang="zh-CN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4344" name="矩形 8"/>
            <p:cNvSpPr/>
            <p:nvPr/>
          </p:nvSpPr>
          <p:spPr>
            <a:xfrm>
              <a:off x="1530350" y="2435225"/>
              <a:ext cx="2018926" cy="460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dirty="0">
                  <a:solidFill>
                    <a:srgbClr val="0070C0"/>
                  </a:solidFill>
                  <a:latin typeface="Times New Roman" panose="02020603050405020304" charset="0"/>
                  <a:cs typeface="Times New Roman" panose="02020603050405020304" charset="0"/>
                </a:rPr>
                <a:t>查看警告信息</a:t>
              </a:r>
              <a:endParaRPr lang="zh-CN" altLang="en-US" b="1" dirty="0">
                <a:solidFill>
                  <a:srgbClr val="0070C0"/>
                </a:solidFill>
                <a:latin typeface="Times New Roman" panose="02020603050405020304" charset="0"/>
                <a:ea typeface="Times New Roman" panose="02020603050405020304" charset="0"/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055148" y="154017"/>
            <a:ext cx="4717336" cy="776431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数据库操作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" name="组合 22"/>
          <p:cNvGrpSpPr/>
          <p:nvPr/>
        </p:nvGrpSpPr>
        <p:grpSpPr>
          <a:xfrm>
            <a:off x="1519024" y="1265506"/>
            <a:ext cx="414746" cy="584899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264112" cy="5218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1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49318" y="1494115"/>
            <a:ext cx="4704634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创建数据库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5365" name="组合 7"/>
          <p:cNvGrpSpPr/>
          <p:nvPr/>
        </p:nvGrpSpPr>
        <p:grpSpPr>
          <a:xfrm>
            <a:off x="8370357" y="2467432"/>
            <a:ext cx="2084773" cy="2084774"/>
            <a:chOff x="6858001" y="2169043"/>
            <a:chExt cx="2083980" cy="2083980"/>
          </a:xfrm>
        </p:grpSpPr>
        <p:sp>
          <p:nvSpPr>
            <p:cNvPr id="15367" name="椭圆 4"/>
            <p:cNvSpPr/>
            <p:nvPr/>
          </p:nvSpPr>
          <p:spPr>
            <a:xfrm>
              <a:off x="6858001" y="2169043"/>
              <a:ext cx="2083980" cy="2083980"/>
            </a:xfrm>
            <a:prstGeom prst="ellipse">
              <a:avLst/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5368" name="TextBox 5"/>
            <p:cNvSpPr txBox="1"/>
            <p:nvPr/>
          </p:nvSpPr>
          <p:spPr>
            <a:xfrm>
              <a:off x="7514049" y="2296644"/>
              <a:ext cx="949481" cy="156785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9600" dirty="0">
                  <a:solidFill>
                    <a:schemeClr val="bg1"/>
                  </a:solidFill>
                  <a:latin typeface="华文彩云" panose="02010800040101010101" pitchFamily="2" charset="-122"/>
                  <a:ea typeface="华文彩云" panose="02010800040101010101" pitchFamily="2" charset="-122"/>
                </a:rPr>
                <a:t>！</a:t>
              </a:r>
              <a:endParaRPr lang="zh-CN" altLang="en-US" sz="9600" dirty="0">
                <a:solidFill>
                  <a:schemeClr val="bg1"/>
                </a:solidFill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</p:grpSp>
      <p:sp>
        <p:nvSpPr>
          <p:cNvPr id="15366" name="矩形 8"/>
          <p:cNvSpPr>
            <a:spLocks noChangeArrowheads="1"/>
          </p:cNvSpPr>
          <p:nvPr/>
        </p:nvSpPr>
        <p:spPr bwMode="auto">
          <a:xfrm>
            <a:off x="1939791" y="2723067"/>
            <a:ext cx="6292428" cy="1337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从前面的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SQL</a:t>
            </a:r>
            <a:r>
              <a: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语句操作可以看出，创建数据库就是在存储数据的文件夹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data</a:t>
            </a:r>
            <a:r>
              <a: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下生成一个与数据库同名的目录，用于保存此数据库相关的内容。</a:t>
            </a:r>
            <a:endParaRPr kumimoji="0" lang="zh-CN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055148" y="154017"/>
            <a:ext cx="4717336" cy="776431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数据库操作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53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charRg st="0" end="1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366">
                                            <p:txEl>
                                              <p:charRg st="0" end="10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19024" y="1265506"/>
            <a:ext cx="414746" cy="584899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99665" cy="5218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2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49318" y="1494115"/>
            <a:ext cx="4704634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查看数据库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9" name="矩形 15"/>
          <p:cNvSpPr>
            <a:spLocks noChangeArrowheads="1"/>
          </p:cNvSpPr>
          <p:nvPr/>
        </p:nvSpPr>
        <p:spPr bwMode="auto">
          <a:xfrm>
            <a:off x="4005511" y="3905973"/>
            <a:ext cx="326898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② </a:t>
            </a:r>
            <a:r>
              <a: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查看指定数据库的创建信息</a:t>
            </a:r>
            <a:endParaRPr kumimoji="0" lang="zh-CN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90" name="矩形 16"/>
          <p:cNvSpPr>
            <a:spLocks noChangeArrowheads="1"/>
          </p:cNvSpPr>
          <p:nvPr/>
        </p:nvSpPr>
        <p:spPr bwMode="auto">
          <a:xfrm>
            <a:off x="4005511" y="2245141"/>
            <a:ext cx="361188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① </a:t>
            </a:r>
            <a:r>
              <a: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查看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MySQL</a:t>
            </a:r>
            <a:r>
              <a: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服务器下所有数据库</a:t>
            </a:r>
            <a:endParaRPr kumimoji="0" lang="zh-CN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6391" name="组合 22"/>
          <p:cNvGrpSpPr/>
          <p:nvPr/>
        </p:nvGrpSpPr>
        <p:grpSpPr>
          <a:xfrm>
            <a:off x="3567279" y="2584929"/>
            <a:ext cx="4755443" cy="308032"/>
            <a:chOff x="2909458" y="1448789"/>
            <a:chExt cx="4754598" cy="308760"/>
          </a:xfrm>
        </p:grpSpPr>
        <p:cxnSp>
          <p:nvCxnSpPr>
            <p:cNvPr id="24" name="直接连接符 23"/>
            <p:cNvCxnSpPr/>
            <p:nvPr/>
          </p:nvCxnSpPr>
          <p:spPr bwMode="auto">
            <a:xfrm>
              <a:off x="3230135" y="1603170"/>
              <a:ext cx="4433921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5" name="十字箭头标注 24"/>
            <p:cNvSpPr/>
            <p:nvPr/>
          </p:nvSpPr>
          <p:spPr bwMode="auto">
            <a:xfrm>
              <a:off x="2909458" y="1448789"/>
              <a:ext cx="307977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6392" name="组合 26"/>
          <p:cNvGrpSpPr/>
          <p:nvPr/>
        </p:nvGrpSpPr>
        <p:grpSpPr>
          <a:xfrm>
            <a:off x="3565692" y="4274341"/>
            <a:ext cx="4757031" cy="309620"/>
            <a:chOff x="2909458" y="1448789"/>
            <a:chExt cx="4756186" cy="308760"/>
          </a:xfrm>
        </p:grpSpPr>
        <p:cxnSp>
          <p:nvCxnSpPr>
            <p:cNvPr id="28" name="直接连接符 27"/>
            <p:cNvCxnSpPr/>
            <p:nvPr/>
          </p:nvCxnSpPr>
          <p:spPr bwMode="auto">
            <a:xfrm>
              <a:off x="3230135" y="1603960"/>
              <a:ext cx="4435509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" name="十字箭头标注 28"/>
            <p:cNvSpPr/>
            <p:nvPr/>
          </p:nvSpPr>
          <p:spPr bwMode="auto">
            <a:xfrm>
              <a:off x="2909458" y="1448789"/>
              <a:ext cx="307977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853082" y="2789755"/>
            <a:ext cx="4523626" cy="714507"/>
            <a:chOff x="2330450" y="2789238"/>
            <a:chExt cx="4346575" cy="714375"/>
          </a:xfrm>
        </p:grpSpPr>
        <p:sp>
          <p:nvSpPr>
            <p:cNvPr id="16393" name="圆角矩形 32"/>
            <p:cNvSpPr>
              <a:spLocks noChangeArrowheads="1"/>
            </p:cNvSpPr>
            <p:nvPr/>
          </p:nvSpPr>
          <p:spPr bwMode="auto">
            <a:xfrm>
              <a:off x="2330450" y="2789238"/>
              <a:ext cx="4346575" cy="714375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2700" algn="ctr">
              <a:solidFill>
                <a:srgbClr val="00ACE6"/>
              </a:solidFill>
              <a:prstDash val="sysDot"/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6394" name="矩形 33"/>
            <p:cNvSpPr>
              <a:spLocks noChangeArrowheads="1"/>
            </p:cNvSpPr>
            <p:nvPr/>
          </p:nvSpPr>
          <p:spPr bwMode="auto">
            <a:xfrm>
              <a:off x="2330450" y="2952750"/>
              <a:ext cx="4346575" cy="368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SHOW DATABASES;</a:t>
              </a: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853082" y="4466465"/>
            <a:ext cx="4523626" cy="712919"/>
            <a:chOff x="2330450" y="4465638"/>
            <a:chExt cx="4346575" cy="712982"/>
          </a:xfrm>
        </p:grpSpPr>
        <p:sp>
          <p:nvSpPr>
            <p:cNvPr id="16395" name="圆角矩形 34"/>
            <p:cNvSpPr>
              <a:spLocks noChangeArrowheads="1"/>
            </p:cNvSpPr>
            <p:nvPr/>
          </p:nvSpPr>
          <p:spPr bwMode="auto">
            <a:xfrm>
              <a:off x="2330450" y="4465638"/>
              <a:ext cx="4346575" cy="71298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2700" algn="ctr">
              <a:solidFill>
                <a:srgbClr val="00ACE6"/>
              </a:solidFill>
              <a:prstDash val="sysDot"/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6396" name="矩形 35"/>
            <p:cNvSpPr>
              <a:spLocks noChangeArrowheads="1"/>
            </p:cNvSpPr>
            <p:nvPr/>
          </p:nvSpPr>
          <p:spPr bwMode="auto">
            <a:xfrm>
              <a:off x="2330450" y="4618080"/>
              <a:ext cx="4346575" cy="368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SHOW CREATE DATABASE </a:t>
              </a:r>
              <a:r>
                <a: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数据库名称</a:t>
              </a:r>
              <a:r>
                <a:rPr kumimoji="0" lang="en-US" altLang="zh-CN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;</a:t>
              </a:r>
              <a:endPara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055148" y="154017"/>
            <a:ext cx="4717336" cy="776431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数据库操作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389" grpId="0"/>
      <p:bldP spid="163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19024" y="1265506"/>
            <a:ext cx="414746" cy="584899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99665" cy="5218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2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49318" y="1494115"/>
            <a:ext cx="4704634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查看数据库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4" name="矩形 3"/>
          <p:cNvSpPr>
            <a:spLocks noChangeArrowheads="1"/>
          </p:cNvSpPr>
          <p:nvPr/>
        </p:nvSpPr>
        <p:spPr bwMode="auto">
          <a:xfrm>
            <a:off x="5951220" y="2106295"/>
            <a:ext cx="5570855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information_schema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：</a:t>
            </a:r>
            <a:r>
              <a: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数据字典，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保存所有数据表和库的结构信息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performance_schema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：</a:t>
            </a:r>
            <a:r>
              <a: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性能字典，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保存全局变量等的设置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mysql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：</a:t>
            </a:r>
            <a:r>
              <a: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控制和管理信息，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用户的权限关系等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sys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：</a:t>
            </a:r>
            <a:r>
              <a: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系统数据库，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存储过程、自定义函数等信息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055148" y="154017"/>
            <a:ext cx="4717336" cy="776431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数据库操作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D4EFFB">
                  <a:alpha val="100000"/>
                </a:srgbClr>
              </a:clrFrom>
              <a:clrTo>
                <a:srgbClr val="D4EFFB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1315" y="2277110"/>
            <a:ext cx="2747010" cy="32943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19024" y="1265506"/>
            <a:ext cx="414746" cy="584899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99665" cy="5218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2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49318" y="1494115"/>
            <a:ext cx="4704634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查看数据库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34965" y="2602395"/>
            <a:ext cx="8815432" cy="18148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mysql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&gt; </a:t>
            </a: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SHOW CREATE DATABASE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kumimoji="0" lang="en-US" altLang="zh-CN" sz="1400" b="0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xscj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;</a:t>
            </a: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03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+----------+-----------------------------------------------------------------+</a:t>
            </a: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03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| Database | Create Database                                                 |</a:t>
            </a: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03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+----------+-----------------------------------------------------------------+</a:t>
            </a: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03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|  </a:t>
            </a:r>
            <a:r>
              <a:rPr kumimoji="0" lang="en-US" altLang="zh-CN" sz="1400" b="0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xscj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    | CREATE DATABASE `xscj` /*!40100 DEFAULT CHARACTER SET utf8mb4 COLLATE utf8mb4_0900_ai_ci */ /*!80016 DEFAULT ENCRYPTION='N' */|</a:t>
            </a: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03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+----------+-----------------------------------------------------------------+</a:t>
            </a: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03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1 row in set (0.00 sec)</a:t>
            </a: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矩形 3"/>
          <p:cNvSpPr>
            <a:spLocks noChangeArrowheads="1"/>
          </p:cNvSpPr>
          <p:nvPr/>
        </p:nvSpPr>
        <p:spPr bwMode="auto">
          <a:xfrm>
            <a:off x="2004890" y="4390251"/>
            <a:ext cx="8513751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以上输出结果显示了创建</a:t>
            </a:r>
            <a:r>
              <a:rPr lang="en-US" altLang="zh-CN" sz="1800" noProof="0" err="1">
                <a:ln>
                  <a:noFill/>
                </a:ln>
                <a:effectLst/>
                <a:uLnTx/>
                <a:uFillTx/>
                <a:latin typeface="Courier New" panose="02070309020205020404"/>
                <a:cs typeface="宋体" panose="02010600030101010101" pitchFamily="2" charset="-122"/>
                <a:sym typeface="+mn-ea"/>
              </a:rPr>
              <a:t>xscj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数据库的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SQL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语句，以及数据库的默认字符集。</a:t>
            </a:r>
            <a:endParaRPr kumimoji="0" lang="zh-CN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055148" y="154017"/>
            <a:ext cx="4717336" cy="776431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数据库操作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19024" y="1265506"/>
            <a:ext cx="414746" cy="584899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0300" cy="5218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3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49318" y="1494115"/>
            <a:ext cx="4704634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选择数据库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85" name="圆角矩形 30"/>
          <p:cNvSpPr/>
          <p:nvPr/>
        </p:nvSpPr>
        <p:spPr>
          <a:xfrm>
            <a:off x="4170641" y="2221324"/>
            <a:ext cx="4163196" cy="125594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20486" name="矩形 35"/>
          <p:cNvSpPr>
            <a:spLocks noChangeArrowheads="1"/>
          </p:cNvSpPr>
          <p:nvPr/>
        </p:nvSpPr>
        <p:spPr bwMode="auto">
          <a:xfrm>
            <a:off x="4170641" y="2664318"/>
            <a:ext cx="4163196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USE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数据库名称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0487" name="矩形 4"/>
          <p:cNvSpPr/>
          <p:nvPr/>
        </p:nvSpPr>
        <p:spPr>
          <a:xfrm>
            <a:off x="5180478" y="3953607"/>
            <a:ext cx="2946946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</a:t>
            </a:r>
            <a:r>
              <a:rPr lang="en-US" altLang="zh-CN" sz="1400" b="1" dirty="0">
                <a:latin typeface="Courier New" panose="02070309020205020404" pitchFamily="49" charset="0"/>
              </a:rPr>
              <a:t>USE</a:t>
            </a:r>
            <a:r>
              <a:rPr lang="en-US" altLang="zh-CN" sz="1400" dirty="0">
                <a:latin typeface="Courier New" panose="02070309020205020404" pitchFamily="49" charset="0"/>
              </a:rPr>
              <a:t> xscj;</a:t>
            </a:r>
            <a:endParaRPr lang="zh-CN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Database changed</a:t>
            </a:r>
            <a:endParaRPr lang="zh-CN" altLang="zh-CN" sz="1400" dirty="0">
              <a:latin typeface="Courier New" panose="02070309020205020404" pitchFamily="49" charset="0"/>
            </a:endParaRPr>
          </a:p>
        </p:txBody>
      </p:sp>
      <p:grpSp>
        <p:nvGrpSpPr>
          <p:cNvPr id="19" name="组合 10"/>
          <p:cNvGrpSpPr/>
          <p:nvPr/>
        </p:nvGrpSpPr>
        <p:grpSpPr>
          <a:xfrm>
            <a:off x="4170641" y="4013943"/>
            <a:ext cx="655759" cy="657347"/>
            <a:chOff x="765530" y="3286093"/>
            <a:chExt cx="656530" cy="657462"/>
          </a:xfrm>
        </p:grpSpPr>
        <p:sp>
          <p:nvSpPr>
            <p:cNvPr id="20489" name="等腰三角形 11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490" name="等腰三角形 12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055148" y="154017"/>
            <a:ext cx="4717336" cy="776431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数据库操作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bldLvl="0" animBg="1"/>
      <p:bldP spid="20486" grpId="0"/>
      <p:bldP spid="2048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19024" y="1265506"/>
            <a:ext cx="414746" cy="584899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23791" cy="5218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4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49318" y="1494115"/>
            <a:ext cx="4704634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数据库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85" name="圆角矩形 30"/>
          <p:cNvSpPr/>
          <p:nvPr/>
        </p:nvSpPr>
        <p:spPr>
          <a:xfrm>
            <a:off x="4170641" y="2221324"/>
            <a:ext cx="4163196" cy="125594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20486" name="矩形 35"/>
          <p:cNvSpPr>
            <a:spLocks noChangeArrowheads="1"/>
          </p:cNvSpPr>
          <p:nvPr/>
        </p:nvSpPr>
        <p:spPr bwMode="auto">
          <a:xfrm>
            <a:off x="4079201" y="2277603"/>
            <a:ext cx="4163196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ALTER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数据库名称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[DEFAULT] CHARACTER SET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字符集名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[DEFAULT]  COLLATE 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校对规则名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0487" name="矩形 4"/>
          <p:cNvSpPr/>
          <p:nvPr/>
        </p:nvSpPr>
        <p:spPr>
          <a:xfrm>
            <a:off x="3790950" y="3861435"/>
            <a:ext cx="5374640" cy="1060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alter database xscj character set latin1 collate latin1_swedish_ci;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Query OK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1 row affected (0.85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grpSp>
        <p:nvGrpSpPr>
          <p:cNvPr id="19" name="组合 10"/>
          <p:cNvGrpSpPr/>
          <p:nvPr/>
        </p:nvGrpSpPr>
        <p:grpSpPr>
          <a:xfrm>
            <a:off x="2774911" y="4013943"/>
            <a:ext cx="655759" cy="657347"/>
            <a:chOff x="765530" y="3286093"/>
            <a:chExt cx="656530" cy="657462"/>
          </a:xfrm>
        </p:grpSpPr>
        <p:sp>
          <p:nvSpPr>
            <p:cNvPr id="20489" name="等腰三角形 11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490" name="等腰三角形 12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055148" y="154017"/>
            <a:ext cx="4717336" cy="776431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数据库操作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bldLvl="0" animBg="1"/>
      <p:bldP spid="20486" grpId="0"/>
      <p:bldP spid="204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19024" y="1265506"/>
            <a:ext cx="414746" cy="584899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4109" cy="5218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5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49318" y="1494115"/>
            <a:ext cx="4704634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删除数据库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33" name="圆角矩形 12"/>
          <p:cNvSpPr/>
          <p:nvPr/>
        </p:nvSpPr>
        <p:spPr>
          <a:xfrm>
            <a:off x="4170641" y="2221324"/>
            <a:ext cx="4163196" cy="125594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22534" name="矩形 13"/>
          <p:cNvSpPr>
            <a:spLocks noChangeArrowheads="1"/>
          </p:cNvSpPr>
          <p:nvPr/>
        </p:nvSpPr>
        <p:spPr bwMode="auto">
          <a:xfrm>
            <a:off x="4170641" y="2664318"/>
            <a:ext cx="4163196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DROP DATABASE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DROP DATABASE [IF EXISTS] 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数据库名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22535" name="组合 14"/>
          <p:cNvGrpSpPr/>
          <p:nvPr/>
        </p:nvGrpSpPr>
        <p:grpSpPr>
          <a:xfrm>
            <a:off x="7279542" y="3677331"/>
            <a:ext cx="1246419" cy="395361"/>
            <a:chOff x="5515767" y="2166188"/>
            <a:chExt cx="1245856" cy="396268"/>
          </a:xfrm>
        </p:grpSpPr>
        <p:cxnSp>
          <p:nvCxnSpPr>
            <p:cNvPr id="22540" name="直接连接符 15"/>
            <p:cNvCxnSpPr/>
            <p:nvPr/>
          </p:nvCxnSpPr>
          <p:spPr>
            <a:xfrm>
              <a:off x="6571407" y="2166188"/>
              <a:ext cx="0" cy="396268"/>
            </a:xfrm>
            <a:prstGeom prst="line">
              <a:avLst/>
            </a:prstGeom>
            <a:ln w="12700" cap="flat" cmpd="sng">
              <a:solidFill>
                <a:srgbClr val="00ACE6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2541" name="直接连接符 16"/>
            <p:cNvCxnSpPr/>
            <p:nvPr/>
          </p:nvCxnSpPr>
          <p:spPr>
            <a:xfrm>
              <a:off x="5515767" y="2340528"/>
              <a:ext cx="1245856" cy="1027"/>
            </a:xfrm>
            <a:prstGeom prst="line">
              <a:avLst/>
            </a:prstGeom>
            <a:ln w="12700" cap="flat" cmpd="sng">
              <a:solidFill>
                <a:srgbClr val="00ACE6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22536" name="组合 17"/>
          <p:cNvGrpSpPr/>
          <p:nvPr/>
        </p:nvGrpSpPr>
        <p:grpSpPr>
          <a:xfrm>
            <a:off x="3865785" y="4885643"/>
            <a:ext cx="1352800" cy="346139"/>
            <a:chOff x="2145175" y="3234519"/>
            <a:chExt cx="1352930" cy="347234"/>
          </a:xfrm>
        </p:grpSpPr>
        <p:cxnSp>
          <p:nvCxnSpPr>
            <p:cNvPr id="22538" name="直接连接符 18"/>
            <p:cNvCxnSpPr/>
            <p:nvPr/>
          </p:nvCxnSpPr>
          <p:spPr>
            <a:xfrm>
              <a:off x="2145175" y="3439073"/>
              <a:ext cx="1352930" cy="0"/>
            </a:xfrm>
            <a:prstGeom prst="line">
              <a:avLst/>
            </a:prstGeom>
            <a:ln w="12700" cap="flat" cmpd="sng">
              <a:solidFill>
                <a:srgbClr val="00ACE6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2539" name="直接连接符 19"/>
            <p:cNvCxnSpPr/>
            <p:nvPr/>
          </p:nvCxnSpPr>
          <p:spPr>
            <a:xfrm>
              <a:off x="2407977" y="3234519"/>
              <a:ext cx="0" cy="347234"/>
            </a:xfrm>
            <a:prstGeom prst="line">
              <a:avLst/>
            </a:prstGeom>
            <a:ln w="12700" cap="flat" cmpd="sng">
              <a:solidFill>
                <a:srgbClr val="00ACE6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2537" name="矩形 20"/>
          <p:cNvSpPr>
            <a:spLocks noChangeArrowheads="1"/>
          </p:cNvSpPr>
          <p:nvPr/>
        </p:nvSpPr>
        <p:spPr bwMode="auto">
          <a:xfrm>
            <a:off x="4340536" y="3813881"/>
            <a:ext cx="351028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DROP DATABASE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xscj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DROP DATABASE </a:t>
            </a: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IF EXISTS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xscj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1" name="标题 1"/>
          <p:cNvSpPr>
            <a:spLocks noGrp="1"/>
          </p:cNvSpPr>
          <p:nvPr/>
        </p:nvSpPr>
        <p:spPr>
          <a:xfrm>
            <a:off x="1054513" y="188307"/>
            <a:ext cx="4717336" cy="776431"/>
          </a:xfrm>
          <a:prstGeom prst="rect">
            <a:avLst/>
          </a:prstGeom>
          <a:noFill/>
          <a:ln>
            <a:noFill/>
          </a:ln>
        </p:spPr>
        <p:txBody>
          <a:bodyPr vert="horz" lIns="121917" tIns="60958" rIns="121917" bIns="60958" rtlCol="0" anchor="ctr" anchorCtr="0">
            <a:normAutofit/>
          </a:bodyPr>
          <a:lstStyle>
            <a:lvl1pPr algn="l" defTabSz="1219200" rtl="0" eaLnBrk="1" latinLnBrk="0" hangingPunct="1">
              <a:spcBef>
                <a:spcPct val="0"/>
              </a:spcBef>
              <a:buNone/>
              <a:def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defRPr>
            </a:lvl1pPr>
          </a:lstStyle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数据库操作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2533" grpId="0" bldLvl="0" animBg="1"/>
      <p:bldP spid="22534" grpId="0"/>
      <p:bldP spid="225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671292" y="572758"/>
            <a:ext cx="3911746" cy="662532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章节概述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Summary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35"/>
          <p:cNvSpPr txBox="1">
            <a:spLocks noChangeArrowheads="1"/>
          </p:cNvSpPr>
          <p:nvPr/>
        </p:nvSpPr>
        <p:spPr bwMode="auto">
          <a:xfrm>
            <a:off x="982980" y="2133600"/>
            <a:ext cx="9943465" cy="309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t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457200"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本章将对数据库和数据表的基本操作进行详细讲解。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020" y="3014345"/>
            <a:ext cx="5852795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数据表</a:t>
            </a:r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操作</a:t>
            </a:r>
            <a:endParaRPr lang="zh-CN" altLang="en-US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415415" y="3014345"/>
            <a:ext cx="1734820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48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4.2</a:t>
            </a:r>
            <a:endParaRPr lang="en-US" altLang="en-GB" sz="48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>
            <a:off x="4350963" y="1585417"/>
            <a:ext cx="5399831" cy="541253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466" tIns="45712" rIns="8532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02" name="椭圆 7"/>
          <p:cNvSpPr/>
          <p:nvPr>
            <p:custDataLst>
              <p:tags r:id="rId2"/>
            </p:custDataLst>
          </p:nvPr>
        </p:nvSpPr>
        <p:spPr>
          <a:xfrm>
            <a:off x="3497463" y="1585417"/>
            <a:ext cx="539666" cy="541253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8204" name="TextBox 218"/>
          <p:cNvSpPr txBox="1"/>
          <p:nvPr>
            <p:custDataLst>
              <p:tags r:id="rId3"/>
            </p:custDataLst>
          </p:nvPr>
        </p:nvSpPr>
        <p:spPr>
          <a:xfrm>
            <a:off x="4655714" y="1701736"/>
            <a:ext cx="509507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创建数据表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4"/>
            </p:custDataLst>
          </p:nvPr>
        </p:nvSpPr>
        <p:spPr>
          <a:xfrm>
            <a:off x="4350963" y="2269522"/>
            <a:ext cx="5399831" cy="539666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466" tIns="45712" rIns="8532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06" name="椭圆 11"/>
          <p:cNvSpPr/>
          <p:nvPr>
            <p:custDataLst>
              <p:tags r:id="rId5"/>
            </p:custDataLst>
          </p:nvPr>
        </p:nvSpPr>
        <p:spPr>
          <a:xfrm>
            <a:off x="3497463" y="2269522"/>
            <a:ext cx="539666" cy="539666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8208" name="TextBox 218"/>
          <p:cNvSpPr txBox="1"/>
          <p:nvPr>
            <p:custDataLst>
              <p:tags r:id="rId6"/>
            </p:custDataLst>
          </p:nvPr>
        </p:nvSpPr>
        <p:spPr>
          <a:xfrm>
            <a:off x="4655714" y="2385842"/>
            <a:ext cx="509507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查看数据表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>
            <p:custDataLst>
              <p:tags r:id="rId7"/>
            </p:custDataLst>
          </p:nvPr>
        </p:nvSpPr>
        <p:spPr>
          <a:xfrm>
            <a:off x="4363660" y="2953627"/>
            <a:ext cx="5399831" cy="539666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466" tIns="45712" rIns="8532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10" name="椭圆 15"/>
          <p:cNvSpPr/>
          <p:nvPr>
            <p:custDataLst>
              <p:tags r:id="rId8"/>
            </p:custDataLst>
          </p:nvPr>
        </p:nvSpPr>
        <p:spPr>
          <a:xfrm>
            <a:off x="3510160" y="2953627"/>
            <a:ext cx="539666" cy="539666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8212" name="TextBox 218"/>
          <p:cNvSpPr txBox="1"/>
          <p:nvPr>
            <p:custDataLst>
              <p:tags r:id="rId9"/>
            </p:custDataLst>
          </p:nvPr>
        </p:nvSpPr>
        <p:spPr>
          <a:xfrm>
            <a:off x="4668413" y="3069947"/>
            <a:ext cx="509507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修改数据表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任意多边形 18"/>
          <p:cNvSpPr/>
          <p:nvPr>
            <p:custDataLst>
              <p:tags r:id="rId10"/>
            </p:custDataLst>
          </p:nvPr>
        </p:nvSpPr>
        <p:spPr>
          <a:xfrm>
            <a:off x="4350963" y="3637733"/>
            <a:ext cx="5399831" cy="539666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466" tIns="45712" rIns="8532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14" name="椭圆 19"/>
          <p:cNvSpPr/>
          <p:nvPr>
            <p:custDataLst>
              <p:tags r:id="rId11"/>
            </p:custDataLst>
          </p:nvPr>
        </p:nvSpPr>
        <p:spPr>
          <a:xfrm>
            <a:off x="3497463" y="3637733"/>
            <a:ext cx="539666" cy="539666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4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8216" name="TextBox 218"/>
          <p:cNvSpPr txBox="1"/>
          <p:nvPr>
            <p:custDataLst>
              <p:tags r:id="rId12"/>
            </p:custDataLst>
          </p:nvPr>
        </p:nvSpPr>
        <p:spPr>
          <a:xfrm>
            <a:off x="4655714" y="3754053"/>
            <a:ext cx="509507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查看表结构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任意多边形 22"/>
          <p:cNvSpPr/>
          <p:nvPr>
            <p:custDataLst>
              <p:tags r:id="rId13"/>
            </p:custDataLst>
          </p:nvPr>
        </p:nvSpPr>
        <p:spPr>
          <a:xfrm>
            <a:off x="4350963" y="4321839"/>
            <a:ext cx="5399831" cy="539666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466" tIns="45712" rIns="8532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18" name="椭圆 23"/>
          <p:cNvSpPr/>
          <p:nvPr>
            <p:custDataLst>
              <p:tags r:id="rId14"/>
            </p:custDataLst>
          </p:nvPr>
        </p:nvSpPr>
        <p:spPr>
          <a:xfrm>
            <a:off x="3497463" y="4321839"/>
            <a:ext cx="539666" cy="539666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5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8220" name="TextBox 218"/>
          <p:cNvSpPr txBox="1"/>
          <p:nvPr>
            <p:custDataLst>
              <p:tags r:id="rId15"/>
            </p:custDataLst>
          </p:nvPr>
        </p:nvSpPr>
        <p:spPr>
          <a:xfrm>
            <a:off x="4655714" y="4438158"/>
            <a:ext cx="509507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修改表结构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任意多边形 26"/>
          <p:cNvSpPr/>
          <p:nvPr>
            <p:custDataLst>
              <p:tags r:id="rId16"/>
            </p:custDataLst>
          </p:nvPr>
        </p:nvSpPr>
        <p:spPr>
          <a:xfrm>
            <a:off x="4363660" y="5005945"/>
            <a:ext cx="5399831" cy="539666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466" tIns="45712" rIns="8532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22" name="椭圆 27"/>
          <p:cNvSpPr/>
          <p:nvPr>
            <p:custDataLst>
              <p:tags r:id="rId17"/>
            </p:custDataLst>
          </p:nvPr>
        </p:nvSpPr>
        <p:spPr>
          <a:xfrm>
            <a:off x="3510160" y="5005945"/>
            <a:ext cx="539666" cy="539666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6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8224" name="TextBox 218"/>
          <p:cNvSpPr txBox="1"/>
          <p:nvPr>
            <p:custDataLst>
              <p:tags r:id="rId18"/>
            </p:custDataLst>
          </p:nvPr>
        </p:nvSpPr>
        <p:spPr>
          <a:xfrm>
            <a:off x="4668413" y="5122263"/>
            <a:ext cx="509507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删除数据表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64202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1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创建数据表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629" name="圆角矩形 10"/>
          <p:cNvSpPr/>
          <p:nvPr/>
        </p:nvSpPr>
        <p:spPr>
          <a:xfrm>
            <a:off x="2757057" y="2078884"/>
            <a:ext cx="6449004" cy="12555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26630" name="矩形 11"/>
          <p:cNvSpPr>
            <a:spLocks noChangeArrowheads="1"/>
          </p:cNvSpPr>
          <p:nvPr/>
        </p:nvSpPr>
        <p:spPr bwMode="auto">
          <a:xfrm>
            <a:off x="2757057" y="2133785"/>
            <a:ext cx="6449005" cy="1337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CREATE TABLE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CREATE TABLE IF NOT EXISTS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表名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(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列名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数据类型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[NOT NULL|NULL][DEFAULT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列默认值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...)ENGINE=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存储引擎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85850" y="3453130"/>
            <a:ext cx="9540240" cy="2999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kumimoji="0" lang="en-US" altLang="en-US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●</a:t>
            </a:r>
            <a:r>
              <a:rPr kumimoji="0" lang="en-US" altLang="zh-CN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IF NOT EXISTS</a:t>
            </a:r>
            <a:r>
              <a:rPr kumimoji="0" lang="zh-CN" altLang="en-US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：在建表前判断，只有该表目前尚不存在时才执行</a:t>
            </a:r>
            <a:r>
              <a:rPr kumimoji="0" lang="en-US" altLang="zh-CN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CREATE TABLE</a:t>
            </a:r>
            <a:r>
              <a:rPr kumimoji="0" lang="zh-CN" altLang="en-US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操作。</a:t>
            </a:r>
            <a:endParaRPr kumimoji="0" lang="zh-CN" altLang="en-US" sz="1800" b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kumimoji="0" lang="en-US" altLang="en-US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●</a:t>
            </a:r>
            <a:r>
              <a:rPr kumimoji="0" lang="zh-CN" altLang="en-US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表名：要创建的表的表名。</a:t>
            </a:r>
            <a:endParaRPr kumimoji="0" lang="zh-CN" altLang="en-US" sz="1800" b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kumimoji="0" lang="en-US" altLang="en-US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●</a:t>
            </a:r>
            <a:r>
              <a:rPr kumimoji="0" lang="zh-CN" altLang="en-US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列名：表中列的名字。列名必须符合标志符规则，长度不能超过</a:t>
            </a:r>
            <a:r>
              <a:rPr kumimoji="0" lang="en-US" altLang="zh-CN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64</a:t>
            </a:r>
            <a:r>
              <a:rPr kumimoji="0" lang="zh-CN" altLang="en-US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个字符，而且在表中要唯一。</a:t>
            </a:r>
            <a:endParaRPr kumimoji="0" lang="zh-CN" altLang="en-US" sz="1800" b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kumimoji="0" lang="en-US" altLang="en-US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●</a:t>
            </a:r>
            <a:r>
              <a:rPr kumimoji="0" lang="zh-CN" altLang="en-US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数据类型：列的数据类型，有的数据类型需要指明长度</a:t>
            </a:r>
            <a:r>
              <a:rPr kumimoji="0" lang="en-US" altLang="zh-CN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n</a:t>
            </a:r>
            <a:r>
              <a:rPr kumimoji="0" lang="zh-CN" altLang="en-US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，并用括号括起。</a:t>
            </a:r>
            <a:endParaRPr kumimoji="0" lang="zh-CN" altLang="en-US" sz="1800" b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kumimoji="0" lang="en-US" altLang="en-US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●</a:t>
            </a:r>
            <a:r>
              <a:rPr kumimoji="0" lang="en-US" altLang="zh-CN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NOT NULLINULL</a:t>
            </a:r>
            <a:r>
              <a:rPr kumimoji="0" lang="zh-CN" altLang="en-US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：指定该列是否允许为空。如果不指定，则默认为</a:t>
            </a:r>
            <a:r>
              <a:rPr kumimoji="0" lang="en-US" altLang="zh-CN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NULL</a:t>
            </a:r>
            <a:r>
              <a:rPr kumimoji="0" lang="zh-CN" altLang="en-US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。</a:t>
            </a:r>
            <a:endParaRPr kumimoji="0" lang="zh-CN" altLang="en-US" sz="1800" b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kumimoji="0" lang="en-US" altLang="en-US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●</a:t>
            </a:r>
            <a:r>
              <a:rPr kumimoji="0" lang="en-US" altLang="zh-CN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DEFAULT</a:t>
            </a:r>
            <a:r>
              <a:rPr kumimoji="0" lang="zh-CN" altLang="en-US" sz="1800" b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列默认值：为列指定默认值</a:t>
            </a:r>
            <a:endParaRPr kumimoji="0" lang="zh-CN" altLang="en-US" sz="1800" b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26629" grpId="0" bldLvl="0" animBg="1"/>
      <p:bldP spid="26630" grpId="0"/>
      <p:bldP spid="1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64202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1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创建数据表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653" name="矩形 2"/>
          <p:cNvSpPr/>
          <p:nvPr/>
        </p:nvSpPr>
        <p:spPr>
          <a:xfrm>
            <a:off x="2064491" y="2205773"/>
            <a:ext cx="7949391" cy="31076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mysql&gt; CREATE TABLE xs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  -&gt; (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  -&gt; </a:t>
            </a:r>
            <a:r>
              <a:rPr lang="zh-CN" altLang="en-US" sz="1400" dirty="0">
                <a:latin typeface="Courier New" panose="02070309020205020404" pitchFamily="49" charset="0"/>
              </a:rPr>
              <a:t>学号</a:t>
            </a:r>
            <a:r>
              <a:rPr lang="en-US" altLang="zh-CN" sz="1400" dirty="0">
                <a:latin typeface="Courier New" panose="02070309020205020404" pitchFamily="49" charset="0"/>
              </a:rPr>
              <a:t> CHAR(6) NOT NULL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  -&gt; </a:t>
            </a:r>
            <a:r>
              <a:rPr lang="zh-CN" altLang="en-US" sz="1400" dirty="0">
                <a:latin typeface="Courier New" panose="02070309020205020404" pitchFamily="49" charset="0"/>
              </a:rPr>
              <a:t>姓名</a:t>
            </a:r>
            <a:r>
              <a:rPr lang="en-US" altLang="zh-CN" sz="1400" dirty="0">
                <a:latin typeface="Courier New" panose="02070309020205020404" pitchFamily="49" charset="0"/>
              </a:rPr>
              <a:t> CHAR(8) NOT NULL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  -&gt; </a:t>
            </a:r>
            <a:r>
              <a:rPr lang="zh-CN" altLang="en-US" sz="1400" dirty="0">
                <a:latin typeface="Courier New" panose="02070309020205020404" pitchFamily="49" charset="0"/>
              </a:rPr>
              <a:t>专业名</a:t>
            </a:r>
            <a:r>
              <a:rPr lang="en-US" altLang="zh-CN" sz="1400" dirty="0">
                <a:latin typeface="Courier New" panose="02070309020205020404" pitchFamily="49" charset="0"/>
              </a:rPr>
              <a:t> CHAR(10)DEFAULT NULL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  -&gt; </a:t>
            </a:r>
            <a:r>
              <a:rPr lang="zh-CN" altLang="en-US" sz="1400" dirty="0">
                <a:latin typeface="Courier New" panose="02070309020205020404" pitchFamily="49" charset="0"/>
              </a:rPr>
              <a:t>性别</a:t>
            </a:r>
            <a:r>
              <a:rPr lang="en-US" altLang="zh-CN" sz="1400" dirty="0">
                <a:latin typeface="Courier New" panose="02070309020205020404" pitchFamily="49" charset="0"/>
              </a:rPr>
              <a:t> TINYINT(1) NOT NULL DEFAULT 1 COMMENT '1</a:t>
            </a:r>
            <a:r>
              <a:rPr lang="zh-CN" altLang="en-US" sz="1400" dirty="0">
                <a:latin typeface="Courier New" panose="02070309020205020404" pitchFamily="49" charset="0"/>
              </a:rPr>
              <a:t>为男</a:t>
            </a:r>
            <a:r>
              <a:rPr lang="en-US" altLang="zh-CN" sz="1400" dirty="0">
                <a:latin typeface="Courier New" panose="02070309020205020404" pitchFamily="49" charset="0"/>
              </a:rPr>
              <a:t>0</a:t>
            </a:r>
            <a:r>
              <a:rPr lang="zh-CN" altLang="en-US" sz="1400" dirty="0">
                <a:latin typeface="Courier New" panose="02070309020205020404" pitchFamily="49" charset="0"/>
              </a:rPr>
              <a:t>为女</a:t>
            </a:r>
            <a:r>
              <a:rPr lang="en-US" altLang="zh-CN" sz="1400" dirty="0">
                <a:latin typeface="Courier New" panose="02070309020205020404" pitchFamily="49" charset="0"/>
              </a:rPr>
              <a:t>'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  -&gt; </a:t>
            </a:r>
            <a:r>
              <a:rPr lang="zh-CN" altLang="en-US" sz="1400" dirty="0">
                <a:latin typeface="Courier New" panose="02070309020205020404" pitchFamily="49" charset="0"/>
              </a:rPr>
              <a:t>出生时间</a:t>
            </a:r>
            <a:r>
              <a:rPr lang="en-US" altLang="zh-CN" sz="1400" dirty="0">
                <a:latin typeface="Courier New" panose="02070309020205020404" pitchFamily="49" charset="0"/>
              </a:rPr>
              <a:t> DATE NOT NULL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  -&gt; </a:t>
            </a:r>
            <a:r>
              <a:rPr lang="zh-CN" altLang="en-US" sz="1400" dirty="0">
                <a:latin typeface="Courier New" panose="02070309020205020404" pitchFamily="49" charset="0"/>
              </a:rPr>
              <a:t>总学分</a:t>
            </a:r>
            <a:r>
              <a:rPr lang="en-US" altLang="zh-CN" sz="1400" dirty="0">
                <a:latin typeface="Courier New" panose="02070309020205020404" pitchFamily="49" charset="0"/>
              </a:rPr>
              <a:t> TINYINT(1) DEFAULT NULL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  -&gt; </a:t>
            </a:r>
            <a:r>
              <a:rPr lang="zh-CN" altLang="en-US" sz="1400" dirty="0">
                <a:latin typeface="Courier New" panose="02070309020205020404" pitchFamily="49" charset="0"/>
              </a:rPr>
              <a:t>照片</a:t>
            </a:r>
            <a:r>
              <a:rPr lang="en-US" altLang="zh-CN" sz="1400" dirty="0">
                <a:latin typeface="Courier New" panose="02070309020205020404" pitchFamily="49" charset="0"/>
              </a:rPr>
              <a:t> BLOB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  -&gt; </a:t>
            </a:r>
            <a:r>
              <a:rPr lang="zh-CN" altLang="en-US" sz="1400" dirty="0">
                <a:latin typeface="Courier New" panose="02070309020205020404" pitchFamily="49" charset="0"/>
              </a:rPr>
              <a:t>备注</a:t>
            </a:r>
            <a:r>
              <a:rPr lang="en-US" altLang="zh-CN" sz="1400" dirty="0">
                <a:latin typeface="Courier New" panose="02070309020205020404" pitchFamily="49" charset="0"/>
              </a:rPr>
              <a:t> TEXT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  -&gt; PRIMARY KEY(</a:t>
            </a:r>
            <a:r>
              <a:rPr lang="zh-CN" altLang="en-US" sz="1400" dirty="0">
                <a:latin typeface="Courier New" panose="02070309020205020404" pitchFamily="49" charset="0"/>
              </a:rPr>
              <a:t>学号</a:t>
            </a:r>
            <a:r>
              <a:rPr lang="en-US" altLang="zh-CN" sz="1400" dirty="0">
                <a:latin typeface="Courier New" panose="02070309020205020404" pitchFamily="49" charset="0"/>
              </a:rPr>
              <a:t>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  -&gt; 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  -&gt; ENGINE=MYISAM DEFAULT CHARSET=gb2312;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Query OK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0 rows affected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2 warnings (0.01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grpSp>
        <p:nvGrpSpPr>
          <p:cNvPr id="27654" name="组合 10"/>
          <p:cNvGrpSpPr/>
          <p:nvPr/>
        </p:nvGrpSpPr>
        <p:grpSpPr>
          <a:xfrm>
            <a:off x="1264959" y="2723308"/>
            <a:ext cx="655536" cy="657122"/>
            <a:chOff x="765530" y="3286093"/>
            <a:chExt cx="656530" cy="657462"/>
          </a:xfrm>
        </p:grpSpPr>
        <p:sp>
          <p:nvSpPr>
            <p:cNvPr id="27656" name="等腰三角形 11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7657" name="等腰三角形 12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/>
        </p:nvSpPr>
        <p:spPr>
          <a:xfrm>
            <a:off x="1082506" y="155135"/>
            <a:ext cx="4715726" cy="776166"/>
          </a:xfrm>
          <a:prstGeom prst="rect">
            <a:avLst/>
          </a:prstGeom>
          <a:noFill/>
          <a:ln>
            <a:noFill/>
          </a:ln>
        </p:spPr>
        <p:txBody>
          <a:bodyPr vert="horz" lIns="90155" tIns="46982" rIns="90155" bIns="46982" rtlCol="0" anchor="ctr" anchorCtr="0">
            <a:noAutofit/>
          </a:bodyPr>
          <a:lstStyle>
            <a:lvl1pPr marL="0" marR="0" lvl="0" algn="l" defTabSz="1219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64202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1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创建数据表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8677" name="组合 13"/>
          <p:cNvGrpSpPr/>
          <p:nvPr/>
        </p:nvGrpSpPr>
        <p:grpSpPr>
          <a:xfrm>
            <a:off x="8401325" y="2467760"/>
            <a:ext cx="2084061" cy="2084062"/>
            <a:chOff x="6858001" y="2169043"/>
            <a:chExt cx="2083980" cy="2083980"/>
          </a:xfrm>
        </p:grpSpPr>
        <p:sp>
          <p:nvSpPr>
            <p:cNvPr id="28679" name="椭圆 14"/>
            <p:cNvSpPr/>
            <p:nvPr/>
          </p:nvSpPr>
          <p:spPr>
            <a:xfrm>
              <a:off x="6858001" y="2169043"/>
              <a:ext cx="2083980" cy="2083980"/>
            </a:xfrm>
            <a:prstGeom prst="ellipse">
              <a:avLst/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8680" name="TextBox 15"/>
            <p:cNvSpPr txBox="1"/>
            <p:nvPr/>
          </p:nvSpPr>
          <p:spPr>
            <a:xfrm>
              <a:off x="7514049" y="2296644"/>
              <a:ext cx="949481" cy="15683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9600" dirty="0">
                  <a:solidFill>
                    <a:schemeClr val="bg1"/>
                  </a:solidFill>
                  <a:latin typeface="华文彩云" panose="02010800040101010101" pitchFamily="2" charset="-122"/>
                  <a:ea typeface="华文彩云" panose="02010800040101010101" pitchFamily="2" charset="-122"/>
                </a:rPr>
                <a:t>！</a:t>
              </a:r>
              <a:endParaRPr lang="zh-CN" altLang="en-US" sz="9600" dirty="0">
                <a:solidFill>
                  <a:schemeClr val="bg1"/>
                </a:solidFill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</p:grpSp>
      <p:sp>
        <p:nvSpPr>
          <p:cNvPr id="11" name="矩形 16"/>
          <p:cNvSpPr>
            <a:spLocks noChangeArrowheads="1"/>
          </p:cNvSpPr>
          <p:nvPr/>
        </p:nvSpPr>
        <p:spPr bwMode="auto">
          <a:xfrm>
            <a:off x="1990735" y="2518160"/>
            <a:ext cx="6428370" cy="239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数据表的名称，一般选用数据库的前几个字母作为前缀。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创建数据表时，要选择数据库。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选择数据库可使用“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USE 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数据库”先打开数据库或将表名的位置改为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“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数据库，表名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”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的形式。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86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26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charRg st="26" end="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1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charRg st="41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99768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2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查看数据表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39"/>
          <p:cNvSpPr>
            <a:spLocks noChangeArrowheads="1"/>
          </p:cNvSpPr>
          <p:nvPr/>
        </p:nvSpPr>
        <p:spPr bwMode="auto">
          <a:xfrm>
            <a:off x="4006224" y="3585186"/>
            <a:ext cx="614934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SHOW TABLE STATUS </a:t>
            </a:r>
            <a:r>
              <a:rPr kumimoji="0" lang="zh-CN" altLang="en-US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查看数据表的状态信息</a:t>
            </a:r>
            <a:r>
              <a:rPr kumimoji="0" lang="en-US" altLang="zh-CN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 </a:t>
            </a:r>
            <a:endParaRPr kumimoji="0" lang="zh-CN" altLang="zh-CN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矩形 40"/>
          <p:cNvSpPr>
            <a:spLocks noChangeArrowheads="1"/>
          </p:cNvSpPr>
          <p:nvPr/>
        </p:nvSpPr>
        <p:spPr bwMode="auto">
          <a:xfrm>
            <a:off x="4006224" y="2531250"/>
            <a:ext cx="355092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SHOW TABLES </a:t>
            </a:r>
            <a:r>
              <a:rPr kumimoji="0" lang="zh-CN" altLang="en-US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查看数据表</a:t>
            </a:r>
            <a:endParaRPr kumimoji="0" lang="zh-CN" altLang="zh-CN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3" name="组合 41"/>
          <p:cNvGrpSpPr/>
          <p:nvPr/>
        </p:nvGrpSpPr>
        <p:grpSpPr>
          <a:xfrm>
            <a:off x="3568142" y="2870922"/>
            <a:ext cx="5452211" cy="307927"/>
            <a:chOff x="2909458" y="1448789"/>
            <a:chExt cx="5452621" cy="308760"/>
          </a:xfrm>
        </p:grpSpPr>
        <p:cxnSp>
          <p:nvCxnSpPr>
            <p:cNvPr id="14" name="直接连接符 13"/>
            <p:cNvCxnSpPr/>
            <p:nvPr/>
          </p:nvCxnSpPr>
          <p:spPr bwMode="auto">
            <a:xfrm>
              <a:off x="3230107" y="1603170"/>
              <a:ext cx="5131972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十字箭头标注 14"/>
            <p:cNvSpPr/>
            <p:nvPr/>
          </p:nvSpPr>
          <p:spPr bwMode="auto">
            <a:xfrm>
              <a:off x="2909458" y="1448789"/>
              <a:ext cx="307950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7" name="组合 45"/>
          <p:cNvGrpSpPr/>
          <p:nvPr/>
        </p:nvGrpSpPr>
        <p:grpSpPr>
          <a:xfrm>
            <a:off x="3566556" y="3955016"/>
            <a:ext cx="5466496" cy="307927"/>
            <a:chOff x="2909458" y="1448789"/>
            <a:chExt cx="5467591" cy="308760"/>
          </a:xfrm>
        </p:grpSpPr>
        <p:cxnSp>
          <p:nvCxnSpPr>
            <p:cNvPr id="18" name="直接连接符 17"/>
            <p:cNvCxnSpPr/>
            <p:nvPr/>
          </p:nvCxnSpPr>
          <p:spPr bwMode="auto">
            <a:xfrm>
              <a:off x="3230147" y="1603168"/>
              <a:ext cx="5146902" cy="15915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十字箭头标注 18"/>
            <p:cNvSpPr/>
            <p:nvPr/>
          </p:nvSpPr>
          <p:spPr bwMode="auto">
            <a:xfrm>
              <a:off x="2909458" y="1448789"/>
              <a:ext cx="307989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99768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2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查看数据表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701" name="圆角矩形 10"/>
          <p:cNvSpPr/>
          <p:nvPr/>
        </p:nvSpPr>
        <p:spPr>
          <a:xfrm>
            <a:off x="2757057" y="2078884"/>
            <a:ext cx="6449004" cy="12555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29702" name="矩形 11"/>
          <p:cNvSpPr>
            <a:spLocks noChangeArrowheads="1"/>
          </p:cNvSpPr>
          <p:nvPr/>
        </p:nvSpPr>
        <p:spPr bwMode="auto">
          <a:xfrm>
            <a:off x="2757057" y="2439190"/>
            <a:ext cx="644900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SHOW TABLES </a:t>
            </a:r>
            <a:r>
              <a:rPr kumimoji="0" lang="en-US" altLang="zh-CN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[LIKE </a:t>
            </a:r>
            <a:r>
              <a:rPr kumimoji="0" lang="zh-CN" altLang="en-US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匹配模式</a:t>
            </a:r>
            <a:r>
              <a:rPr kumimoji="0" lang="en-US" altLang="zh-CN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];</a:t>
            </a:r>
            <a:endParaRPr kumimoji="0" lang="en-US" altLang="zh-CN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9703" name="矩形 12"/>
          <p:cNvSpPr>
            <a:spLocks noChangeArrowheads="1"/>
          </p:cNvSpPr>
          <p:nvPr/>
        </p:nvSpPr>
        <p:spPr bwMode="auto">
          <a:xfrm>
            <a:off x="2661920" y="3453130"/>
            <a:ext cx="7950200" cy="255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省略可选项，表示查看当前数据库中的所有数据表。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添加可选项，则按照“匹配模式”查看数据表。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匹配模式符 “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%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”匹配一个或多个字符，代表任意长度的字符串。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匹配模式符“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_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”仅可以匹配一个字符。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9703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charRg st="24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703">
                                            <p:txEl>
                                              <p:charRg st="24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charRg st="46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9703">
                                            <p:txEl>
                                              <p:charRg st="46" end="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charRg st="77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703">
                                            <p:txEl>
                                              <p:charRg st="77" end="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bldLvl="0" animBg="1"/>
      <p:bldP spid="29702" grpId="0"/>
      <p:bldP spid="29703" grpId="0" build="p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99768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2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查看数据表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0726" name="组合 13"/>
          <p:cNvGrpSpPr/>
          <p:nvPr/>
        </p:nvGrpSpPr>
        <p:grpSpPr>
          <a:xfrm>
            <a:off x="2268184" y="3155041"/>
            <a:ext cx="655535" cy="657122"/>
            <a:chOff x="765530" y="3286093"/>
            <a:chExt cx="656530" cy="657462"/>
          </a:xfrm>
        </p:grpSpPr>
        <p:sp>
          <p:nvSpPr>
            <p:cNvPr id="31753" name="等腰三角形 14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1754" name="等腰三角形 15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60510" y="2293373"/>
            <a:ext cx="7770382" cy="3005366"/>
            <a:chOff x="1336675" y="2292350"/>
            <a:chExt cx="6145213" cy="3005925"/>
          </a:xfrm>
        </p:grpSpPr>
        <p:sp>
          <p:nvSpPr>
            <p:cNvPr id="31751" name="矩形 2"/>
            <p:cNvSpPr/>
            <p:nvPr/>
          </p:nvSpPr>
          <p:spPr>
            <a:xfrm>
              <a:off x="1336675" y="3052497"/>
              <a:ext cx="6145213" cy="224577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mysql&gt; CREATE TABLE new_xs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    -&gt; (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    -&gt;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学号</a:t>
              </a:r>
              <a:r>
                <a:rPr lang="en-US" altLang="zh-CN" sz="1400" dirty="0">
                  <a:latin typeface="Courier New" panose="02070309020205020404" pitchFamily="49" charset="0"/>
                </a:rPr>
                <a:t> CHAR(6) NOT NULL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    -&gt;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姓名</a:t>
              </a:r>
              <a:r>
                <a:rPr lang="en-US" altLang="zh-CN" sz="1400" dirty="0">
                  <a:latin typeface="Courier New" panose="02070309020205020404" pitchFamily="49" charset="0"/>
                </a:rPr>
                <a:t> CHAR(8) NOT NULL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    -&gt; </a:t>
              </a:r>
              <a:r>
                <a:rPr lang="zh-CN" altLang="en-US" sz="1400" dirty="0">
                  <a:latin typeface="Courier New" panose="02070309020205020404" pitchFamily="49" charset="0"/>
                </a:rPr>
                <a:t>专业名</a:t>
              </a:r>
              <a:r>
                <a:rPr lang="en-US" altLang="zh-CN" sz="1400" dirty="0">
                  <a:latin typeface="Courier New" panose="02070309020205020404" pitchFamily="49" charset="0"/>
                </a:rPr>
                <a:t> CHAR(10)DEFAULT NULL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    -&gt;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性别</a:t>
              </a:r>
              <a:r>
                <a:rPr lang="en-US" altLang="zh-CN" sz="1400" dirty="0">
                  <a:latin typeface="Courier New" panose="02070309020205020404" pitchFamily="49" charset="0"/>
                </a:rPr>
                <a:t> TINYINT(1) NOT NULL DEFAULT 1 COMMENT '1</a:t>
              </a:r>
              <a:r>
                <a:rPr lang="zh-CN" altLang="en-US" sz="1400" dirty="0">
                  <a:latin typeface="Courier New" panose="02070309020205020404" pitchFamily="49" charset="0"/>
                </a:rPr>
                <a:t>为男</a:t>
              </a:r>
              <a:r>
                <a:rPr lang="en-US" altLang="zh-CN" sz="1400" dirty="0">
                  <a:latin typeface="Courier New" panose="02070309020205020404" pitchFamily="49" charset="0"/>
                </a:rPr>
                <a:t>0</a:t>
              </a:r>
              <a:r>
                <a:rPr lang="zh-CN" altLang="en-US" sz="1400" dirty="0">
                  <a:latin typeface="Courier New" panose="02070309020205020404" pitchFamily="49" charset="0"/>
                </a:rPr>
                <a:t>为女</a:t>
              </a:r>
              <a:r>
                <a:rPr lang="en-US" altLang="zh-CN" sz="1400" dirty="0">
                  <a:latin typeface="Courier New" panose="02070309020205020404" pitchFamily="49" charset="0"/>
                </a:rPr>
                <a:t>'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    -&gt;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出生时间</a:t>
              </a:r>
              <a:r>
                <a:rPr lang="en-US" altLang="zh-CN" sz="1400" dirty="0">
                  <a:latin typeface="Courier New" panose="02070309020205020404" pitchFamily="49" charset="0"/>
                </a:rPr>
                <a:t> DATE NOT NULL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    -&gt; 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    -&gt; ENGINE=MYISAM DEFAULT CHARSET=gb2312;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Query OK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rows affected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2 warnings (0.01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30727" name="矩形 16"/>
            <p:cNvSpPr>
              <a:spLocks noChangeArrowheads="1"/>
            </p:cNvSpPr>
            <p:nvPr/>
          </p:nvSpPr>
          <p:spPr bwMode="auto">
            <a:xfrm>
              <a:off x="1530350" y="2292350"/>
              <a:ext cx="5701244" cy="830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为演示案例做准备，在</a:t>
              </a:r>
              <a:r>
                <a:rPr kumimoji="0" lang="en-US" altLang="zh-CN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xscj</a:t>
              </a:r>
              <a:r>
                <a:rPr kumimoji="0" lang="zh-CN" altLang="en-US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数据库下再创建一张数据表</a:t>
              </a:r>
              <a:endParaRPr kumimoji="0" lang="zh-CN" altLang="en-US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99768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2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查看数据表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749" name="矩形 3"/>
          <p:cNvSpPr/>
          <p:nvPr/>
        </p:nvSpPr>
        <p:spPr>
          <a:xfrm>
            <a:off x="2622140" y="2732832"/>
            <a:ext cx="3104665" cy="2030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# </a:t>
            </a:r>
            <a:r>
              <a:rPr lang="zh-CN" altLang="zh-CN" sz="1400" dirty="0">
                <a:latin typeface="Courier New" panose="02070309020205020404" pitchFamily="49" charset="0"/>
              </a:rPr>
              <a:t>① 查看所有数据表</a:t>
            </a:r>
            <a:endParaRPr lang="zh-CN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mysql&gt; SHOW TABLES;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+------------------+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| Tables_in_xscj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+------------------+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| new_xs    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| xs        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+------------------+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2 rows in set (0.43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sp>
        <p:nvSpPr>
          <p:cNvPr id="31750" name="矩形 4"/>
          <p:cNvSpPr/>
          <p:nvPr/>
        </p:nvSpPr>
        <p:spPr>
          <a:xfrm>
            <a:off x="5961718" y="2713785"/>
            <a:ext cx="4172886" cy="18148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# </a:t>
            </a:r>
            <a:r>
              <a:rPr lang="zh-CN" altLang="zh-CN" sz="1400" dirty="0">
                <a:latin typeface="Courier New" panose="02070309020205020404" pitchFamily="49" charset="0"/>
              </a:rPr>
              <a:t>② 查看名称中含有</a:t>
            </a:r>
            <a:r>
              <a:rPr lang="en-US" altLang="zh-CN" sz="1400" dirty="0">
                <a:latin typeface="Courier New" panose="02070309020205020404" pitchFamily="49" charset="0"/>
              </a:rPr>
              <a:t>new</a:t>
            </a:r>
            <a:r>
              <a:rPr lang="zh-CN" altLang="zh-CN" sz="1400" dirty="0">
                <a:latin typeface="Courier New" panose="02070309020205020404" pitchFamily="49" charset="0"/>
              </a:rPr>
              <a:t>的数据表</a:t>
            </a:r>
            <a:endParaRPr lang="zh-CN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mysql&gt; SHOW TABLES</a:t>
            </a:r>
            <a:r>
              <a:rPr lang="en-US" altLang="zh-CN" sz="1400" b="1" dirty="0">
                <a:latin typeface="Courier New" panose="02070309020205020404" pitchFamily="49" charset="0"/>
              </a:rPr>
              <a:t> LIKE '%new%'</a:t>
            </a:r>
            <a:r>
              <a:rPr lang="en-US" altLang="zh-CN" sz="1400" dirty="0">
                <a:latin typeface="Courier New" panose="02070309020205020404" pitchFamily="49" charset="0"/>
              </a:rPr>
              <a:t>;</a:t>
            </a:r>
            <a:endParaRPr lang="zh-CN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+------------------------+</a:t>
            </a:r>
            <a:endParaRPr lang="zh-CN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| Tables_in_</a:t>
            </a:r>
            <a:r>
              <a:rPr lang="en-US" altLang="zh-CN" sz="1400" dirty="0">
                <a:latin typeface="Courier New" panose="02070309020205020404" pitchFamily="49" charset="0"/>
                <a:sym typeface="+mn-ea"/>
              </a:rPr>
              <a:t>xscj</a:t>
            </a:r>
            <a:r>
              <a:rPr lang="en-US" altLang="zh-CN" sz="1400" dirty="0">
                <a:latin typeface="Courier New" panose="02070309020205020404" pitchFamily="49" charset="0"/>
              </a:rPr>
              <a:t> (%new%) |</a:t>
            </a:r>
            <a:endParaRPr lang="zh-CN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+------------------------+</a:t>
            </a:r>
            <a:endParaRPr lang="zh-CN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| new</a:t>
            </a:r>
            <a:r>
              <a:rPr lang="en-US" altLang="zh-CN" sz="1400" dirty="0">
                <a:latin typeface="Courier New" panose="02070309020205020404" pitchFamily="49" charset="0"/>
                <a:sym typeface="+mn-ea"/>
              </a:rPr>
              <a:t>_xs</a:t>
            </a:r>
            <a:r>
              <a:rPr lang="en-US" altLang="zh-CN" sz="1400" dirty="0">
                <a:latin typeface="Courier New" panose="02070309020205020404" pitchFamily="49" charset="0"/>
              </a:rPr>
              <a:t>              |</a:t>
            </a:r>
            <a:endParaRPr lang="zh-CN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+------------------------+</a:t>
            </a:r>
            <a:endParaRPr lang="zh-CN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1 row in set (0.00 sec)</a:t>
            </a:r>
            <a:endParaRPr lang="zh-CN" altLang="zh-CN" sz="1400" dirty="0">
              <a:latin typeface="Courier New" panose="02070309020205020404" pitchFamily="49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  <p:bldP spid="31750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99768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2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查看数据表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773" name="圆角矩形 10"/>
          <p:cNvSpPr/>
          <p:nvPr/>
        </p:nvSpPr>
        <p:spPr>
          <a:xfrm>
            <a:off x="2757057" y="2339193"/>
            <a:ext cx="6449004" cy="12555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32774" name="矩形 11"/>
          <p:cNvSpPr>
            <a:spLocks noChangeArrowheads="1"/>
          </p:cNvSpPr>
          <p:nvPr/>
        </p:nvSpPr>
        <p:spPr bwMode="auto">
          <a:xfrm>
            <a:off x="2757170" y="2546985"/>
            <a:ext cx="659511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SHOW TABLE STATUS 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[FROM 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数据库名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] [LIKE 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匹配模式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];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2775" name="矩形 19"/>
          <p:cNvSpPr>
            <a:spLocks noChangeArrowheads="1"/>
          </p:cNvSpPr>
          <p:nvPr/>
        </p:nvSpPr>
        <p:spPr bwMode="auto">
          <a:xfrm>
            <a:off x="2685415" y="3691255"/>
            <a:ext cx="7098665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省略可选项，表示查看当前数据库中的所有数据表的状态。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添加可选项，则按照“匹配模式”查看数据表的状态。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775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charRg st="27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775">
                                            <p:txEl>
                                              <p:charRg st="27" end="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bldLvl="0" animBg="1"/>
      <p:bldP spid="32774" grpId="0"/>
      <p:bldP spid="32775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15308" y="572758"/>
            <a:ext cx="4775842" cy="662532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学习目标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Target</a:t>
            </a:r>
            <a:endParaRPr lang="en-GB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1559206" y="2421794"/>
            <a:ext cx="8568690" cy="688340"/>
            <a:chOff x="978872" y="1800500"/>
            <a:chExt cx="6427354" cy="516136"/>
          </a:xfrm>
        </p:grpSpPr>
        <p:sp>
          <p:nvSpPr>
            <p:cNvPr id="81" name="Pentagon 3"/>
            <p:cNvSpPr/>
            <p:nvPr/>
          </p:nvSpPr>
          <p:spPr bwMode="auto">
            <a:xfrm>
              <a:off x="978872" y="1800500"/>
              <a:ext cx="6427354" cy="516136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en-US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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掌握数据库的基本操作，会对数据库进行创建、查看、选择与删除操作</a:t>
              </a:r>
              <a:endPara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2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542696" y="3266344"/>
            <a:ext cx="8568690" cy="688340"/>
            <a:chOff x="978872" y="1800500"/>
            <a:chExt cx="6427354" cy="516136"/>
          </a:xfrm>
        </p:grpSpPr>
        <p:sp>
          <p:nvSpPr>
            <p:cNvPr id="8" name="Pentagon 3"/>
            <p:cNvSpPr/>
            <p:nvPr/>
          </p:nvSpPr>
          <p:spPr bwMode="auto">
            <a:xfrm>
              <a:off x="978872" y="1800500"/>
              <a:ext cx="6427354" cy="516136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en-US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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掌握数据表的基本操作，会对数据表进行创建、查看、修改与删除操作</a:t>
              </a:r>
              <a:endPara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9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542696" y="4182649"/>
            <a:ext cx="8568690" cy="688340"/>
            <a:chOff x="978872" y="1800500"/>
            <a:chExt cx="6427354" cy="516136"/>
          </a:xfrm>
        </p:grpSpPr>
        <p:sp>
          <p:nvSpPr>
            <p:cNvPr id="12" name="Pentagon 3"/>
            <p:cNvSpPr/>
            <p:nvPr/>
          </p:nvSpPr>
          <p:spPr bwMode="auto">
            <a:xfrm>
              <a:off x="978872" y="1800500"/>
              <a:ext cx="6427354" cy="516136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en-US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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掌握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数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据的添加、查询、修改与删除操作</a:t>
              </a:r>
              <a:endPara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3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99768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2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查看数据表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797" name="矩形 2"/>
          <p:cNvSpPr>
            <a:spLocks noChangeArrowheads="1"/>
          </p:cNvSpPr>
          <p:nvPr/>
        </p:nvSpPr>
        <p:spPr bwMode="auto">
          <a:xfrm>
            <a:off x="3409417" y="2037616"/>
            <a:ext cx="5880769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SHOW TABLE STATUS FROM xscj LIKE '%new%'\G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33798" name="组合 13"/>
          <p:cNvGrpSpPr/>
          <p:nvPr/>
        </p:nvGrpSpPr>
        <p:grpSpPr>
          <a:xfrm>
            <a:off x="8068002" y="1642389"/>
            <a:ext cx="1244406" cy="395226"/>
            <a:chOff x="5515767" y="2166188"/>
            <a:chExt cx="1245856" cy="396268"/>
          </a:xfrm>
        </p:grpSpPr>
        <p:cxnSp>
          <p:nvCxnSpPr>
            <p:cNvPr id="34856" name="直接连接符 14"/>
            <p:cNvCxnSpPr/>
            <p:nvPr/>
          </p:nvCxnSpPr>
          <p:spPr>
            <a:xfrm>
              <a:off x="6571407" y="2166188"/>
              <a:ext cx="0" cy="396268"/>
            </a:xfrm>
            <a:prstGeom prst="line">
              <a:avLst/>
            </a:prstGeom>
            <a:ln w="12700" cap="flat" cmpd="sng">
              <a:solidFill>
                <a:srgbClr val="00ACE6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34857" name="直接连接符 15"/>
            <p:cNvCxnSpPr/>
            <p:nvPr/>
          </p:nvCxnSpPr>
          <p:spPr>
            <a:xfrm>
              <a:off x="5515767" y="2340528"/>
              <a:ext cx="1245856" cy="1027"/>
            </a:xfrm>
            <a:prstGeom prst="line">
              <a:avLst/>
            </a:prstGeom>
            <a:ln w="12700" cap="flat" cmpd="sng">
              <a:solidFill>
                <a:srgbClr val="00ACE6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33799" name="组合 16"/>
          <p:cNvGrpSpPr/>
          <p:nvPr/>
        </p:nvGrpSpPr>
        <p:grpSpPr>
          <a:xfrm>
            <a:off x="3085618" y="2418556"/>
            <a:ext cx="1353926" cy="346021"/>
            <a:chOff x="2145175" y="3234519"/>
            <a:chExt cx="1352930" cy="347234"/>
          </a:xfrm>
        </p:grpSpPr>
        <p:cxnSp>
          <p:nvCxnSpPr>
            <p:cNvPr id="34854" name="直接连接符 17"/>
            <p:cNvCxnSpPr/>
            <p:nvPr/>
          </p:nvCxnSpPr>
          <p:spPr>
            <a:xfrm>
              <a:off x="2145175" y="3439073"/>
              <a:ext cx="1352930" cy="0"/>
            </a:xfrm>
            <a:prstGeom prst="line">
              <a:avLst/>
            </a:prstGeom>
            <a:ln w="12700" cap="flat" cmpd="sng">
              <a:solidFill>
                <a:srgbClr val="00ACE6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34855" name="直接连接符 18"/>
            <p:cNvCxnSpPr/>
            <p:nvPr/>
          </p:nvCxnSpPr>
          <p:spPr>
            <a:xfrm>
              <a:off x="2407977" y="3234519"/>
              <a:ext cx="0" cy="347234"/>
            </a:xfrm>
            <a:prstGeom prst="line">
              <a:avLst/>
            </a:prstGeom>
            <a:ln w="12700" cap="flat" cmpd="sng">
              <a:solidFill>
                <a:srgbClr val="00ACE6"/>
              </a:solidFill>
              <a:prstDash val="solid"/>
              <a:headEnd type="none" w="med" len="med"/>
              <a:tailEnd type="none" w="med" len="med"/>
            </a:ln>
          </p:spPr>
        </p:cxnSp>
      </p:grpSp>
      <p:graphicFrame>
        <p:nvGraphicFramePr>
          <p:cNvPr id="20" name="表格 19"/>
          <p:cNvGraphicFramePr>
            <a:graphicFrameLocks noGrp="1"/>
          </p:cNvGraphicFramePr>
          <p:nvPr/>
        </p:nvGraphicFramePr>
        <p:xfrm>
          <a:off x="2630077" y="2959808"/>
          <a:ext cx="7263765" cy="3067685"/>
        </p:xfrm>
        <a:graphic>
          <a:graphicData uri="http://schemas.openxmlformats.org/drawingml/2006/table">
            <a:tbl>
              <a:tblPr firstRow="1" bandRow="1"/>
              <a:tblGrid>
                <a:gridCol w="1656080"/>
                <a:gridCol w="5607685"/>
              </a:tblGrid>
              <a:tr h="3771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字段名称</a:t>
                      </a:r>
                      <a:endParaRPr lang="zh-CN" sz="1400" b="1" kern="10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74" marR="6857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400" b="1" kern="100" smtClean="0">
                          <a:effectLst/>
                          <a:latin typeface="Times New Roman" panose="02020603050405020304"/>
                          <a:ea typeface="宋体" panose="02010600030101010101" pitchFamily="2" charset="-122"/>
                        </a:rPr>
                        <a:t>描述</a:t>
                      </a:r>
                      <a:endParaRPr lang="zh-CN" sz="1400" b="1" kern="100">
                        <a:effectLst/>
                        <a:latin typeface="Times New Roman" panose="02020603050405020304"/>
                        <a:ea typeface="宋体" panose="02010600030101010101" pitchFamily="2" charset="-122"/>
                      </a:endParaRPr>
                    </a:p>
                  </a:txBody>
                  <a:tcPr marL="68574" marR="68574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/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indent="266700"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Name</a:t>
                      </a:r>
                      <a:endParaRPr lang="zh-CN" sz="1400">
                        <a:effectLst/>
                        <a:latin typeface="+mn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266700" algn="l">
                        <a:spcAft>
                          <a:spcPts val="0"/>
                        </a:spcAft>
                      </a:pPr>
                      <a:r>
                        <a:rPr lang="zh-CN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数据表的名称</a:t>
                      </a:r>
                      <a:endParaRPr lang="zh-CN" sz="1400">
                        <a:effectLst/>
                        <a:latin typeface="+mn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  <a:tr h="377190">
                <a:tc>
                  <a:txBody>
                    <a:bodyPr/>
                    <a:lstStyle/>
                    <a:p>
                      <a:pPr indent="266700"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Engine</a:t>
                      </a:r>
                      <a:endParaRPr lang="zh-CN" sz="1400">
                        <a:effectLst/>
                        <a:latin typeface="+mn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266700" algn="l">
                        <a:spcAft>
                          <a:spcPts val="0"/>
                        </a:spcAft>
                      </a:pPr>
                      <a:r>
                        <a:rPr lang="zh-CN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数据表的存储引擎</a:t>
                      </a:r>
                      <a:endParaRPr lang="zh-CN" sz="1400">
                        <a:effectLst/>
                        <a:latin typeface="+mn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</a:tr>
              <a:tr h="377190">
                <a:tc>
                  <a:txBody>
                    <a:bodyPr/>
                    <a:lstStyle/>
                    <a:p>
                      <a:pPr indent="266700"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Version</a:t>
                      </a:r>
                      <a:endParaRPr lang="zh-CN" sz="1400">
                        <a:effectLst/>
                        <a:latin typeface="+mn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266700" algn="l">
                        <a:spcAft>
                          <a:spcPts val="0"/>
                        </a:spcAft>
                      </a:pPr>
                      <a:r>
                        <a:rPr lang="zh-CN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数据表的结构文件（如</a:t>
                      </a:r>
                      <a:r>
                        <a:rPr lang="en-US" sz="1400" err="1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lib_user_temp.frm</a:t>
                      </a:r>
                      <a:r>
                        <a:rPr lang="zh-CN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）版本号</a:t>
                      </a:r>
                      <a:endParaRPr lang="zh-CN" sz="1400">
                        <a:effectLst/>
                        <a:latin typeface="+mn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  <a:tr h="376555">
                <a:tc>
                  <a:txBody>
                    <a:bodyPr/>
                    <a:lstStyle/>
                    <a:p>
                      <a:pPr indent="266700"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Row_format</a:t>
                      </a:r>
                      <a:endParaRPr lang="zh-CN" sz="1400">
                        <a:effectLst/>
                        <a:latin typeface="+mn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266700" algn="l">
                        <a:spcAft>
                          <a:spcPts val="0"/>
                        </a:spcAft>
                      </a:pPr>
                      <a:r>
                        <a:rPr lang="zh-CN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记录的存储格式，</a:t>
                      </a:r>
                      <a:r>
                        <a:rPr lang="en-US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Dynamic</a:t>
                      </a:r>
                      <a:r>
                        <a:rPr lang="zh-CN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表示动态</a:t>
                      </a:r>
                      <a:endParaRPr lang="zh-CN" sz="1400">
                        <a:effectLst/>
                        <a:latin typeface="+mn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indent="266700"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Data_length</a:t>
                      </a:r>
                      <a:endParaRPr lang="zh-CN" sz="1400">
                        <a:effectLst/>
                        <a:latin typeface="+mn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266700" algn="l">
                        <a:spcAft>
                          <a:spcPts val="0"/>
                        </a:spcAft>
                      </a:pPr>
                      <a:r>
                        <a:rPr lang="zh-CN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数据文件的长度（</a:t>
                      </a:r>
                      <a:r>
                        <a:rPr lang="en-US" sz="1400" err="1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MyISAM</a:t>
                      </a:r>
                      <a:r>
                        <a:rPr lang="zh-CN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存储引擎）或为集群索引分配的内存（</a:t>
                      </a:r>
                      <a:r>
                        <a:rPr lang="en-US" sz="1400" err="1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InnoDB</a:t>
                      </a:r>
                      <a:r>
                        <a:rPr lang="zh-CN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存储引擎），均以字节为单位</a:t>
                      </a:r>
                      <a:endParaRPr lang="zh-CN" sz="1400">
                        <a:effectLst/>
                        <a:latin typeface="+mn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  <a:tr h="377190">
                <a:tc>
                  <a:txBody>
                    <a:bodyPr/>
                    <a:lstStyle/>
                    <a:p>
                      <a:pPr indent="266700"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Create_time</a:t>
                      </a:r>
                      <a:endParaRPr lang="zh-CN" sz="1400">
                        <a:effectLst/>
                        <a:latin typeface="+mn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266700" algn="l">
                        <a:spcAft>
                          <a:spcPts val="0"/>
                        </a:spcAft>
                      </a:pPr>
                      <a:r>
                        <a:rPr lang="zh-CN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数据表的创建时间</a:t>
                      </a:r>
                      <a:endParaRPr lang="zh-CN" sz="1400">
                        <a:effectLst/>
                        <a:latin typeface="+mn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DDC">
                        <a:tint val="40000"/>
                      </a:srgbClr>
                    </a:soli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indent="266700" algn="l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Collation</a:t>
                      </a:r>
                      <a:endParaRPr lang="zh-CN" sz="1400">
                        <a:effectLst/>
                        <a:latin typeface="+mn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  <a:tc>
                  <a:txBody>
                    <a:bodyPr/>
                    <a:lstStyle/>
                    <a:p>
                      <a:pPr indent="266700" algn="l">
                        <a:spcAft>
                          <a:spcPts val="0"/>
                        </a:spcAft>
                      </a:pPr>
                      <a:r>
                        <a:rPr lang="zh-CN" sz="1400">
                          <a:effectLst/>
                          <a:latin typeface="+mn-lt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数据表的校对集</a:t>
                      </a:r>
                      <a:endParaRPr lang="zh-CN" sz="1400">
                        <a:effectLst/>
                        <a:latin typeface="+mn-lt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71" marR="68571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1F9"/>
                    </a:solidFill>
                  </a:tcPr>
                </a:tc>
              </a:tr>
            </a:tbl>
          </a:graphicData>
        </a:graphic>
      </p:graphicFrame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040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3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修改数据表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矩形 39"/>
          <p:cNvSpPr/>
          <p:nvPr>
            <p:custDataLst>
              <p:tags r:id="rId1"/>
            </p:custDataLst>
          </p:nvPr>
        </p:nvSpPr>
        <p:spPr>
          <a:xfrm>
            <a:off x="4006224" y="3585186"/>
            <a:ext cx="1960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dirty="0">
                <a:latin typeface="Arial" panose="020B0604020202020204" pitchFamily="34" charset="0"/>
              </a:rPr>
              <a:t>修改数据表选项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19" name="矩形 40"/>
          <p:cNvSpPr/>
          <p:nvPr>
            <p:custDataLst>
              <p:tags r:id="rId2"/>
            </p:custDataLst>
          </p:nvPr>
        </p:nvSpPr>
        <p:spPr>
          <a:xfrm>
            <a:off x="4006224" y="2531250"/>
            <a:ext cx="1960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dirty="0">
                <a:latin typeface="Arial" panose="020B0604020202020204" pitchFamily="34" charset="0"/>
              </a:rPr>
              <a:t>修改数据表名称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grpSp>
        <p:nvGrpSpPr>
          <p:cNvPr id="20" name="组合 41"/>
          <p:cNvGrpSpPr/>
          <p:nvPr>
            <p:custDataLst>
              <p:tags r:id="rId3"/>
            </p:custDataLst>
          </p:nvPr>
        </p:nvGrpSpPr>
        <p:grpSpPr>
          <a:xfrm>
            <a:off x="3568142" y="2870922"/>
            <a:ext cx="4753820" cy="307927"/>
            <a:chOff x="2909458" y="1448789"/>
            <a:chExt cx="4754598" cy="308760"/>
          </a:xfrm>
        </p:grpSpPr>
        <p:cxnSp>
          <p:nvCxnSpPr>
            <p:cNvPr id="21" name="直接连接符 20"/>
            <p:cNvCxnSpPr/>
            <p:nvPr>
              <p:custDataLst>
                <p:tags r:id="rId4"/>
              </p:custDataLst>
            </p:nvPr>
          </p:nvCxnSpPr>
          <p:spPr bwMode="auto">
            <a:xfrm>
              <a:off x="3230135" y="1603170"/>
              <a:ext cx="4433921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十字箭头标注 21"/>
            <p:cNvSpPr/>
            <p:nvPr>
              <p:custDataLst>
                <p:tags r:id="rId5"/>
              </p:custDataLst>
            </p:nvPr>
          </p:nvSpPr>
          <p:spPr bwMode="auto">
            <a:xfrm>
              <a:off x="2909458" y="1448789"/>
              <a:ext cx="307977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4" name="组合 45"/>
          <p:cNvGrpSpPr/>
          <p:nvPr>
            <p:custDataLst>
              <p:tags r:id="rId6"/>
            </p:custDataLst>
          </p:nvPr>
        </p:nvGrpSpPr>
        <p:grpSpPr>
          <a:xfrm>
            <a:off x="3566556" y="3955016"/>
            <a:ext cx="4755407" cy="307927"/>
            <a:chOff x="2909458" y="1448789"/>
            <a:chExt cx="4756186" cy="308760"/>
          </a:xfrm>
        </p:grpSpPr>
        <p:cxnSp>
          <p:nvCxnSpPr>
            <p:cNvPr id="25" name="直接连接符 24"/>
            <p:cNvCxnSpPr/>
            <p:nvPr>
              <p:custDataLst>
                <p:tags r:id="rId7"/>
              </p:custDataLst>
            </p:nvPr>
          </p:nvCxnSpPr>
          <p:spPr bwMode="auto">
            <a:xfrm>
              <a:off x="3230135" y="1603168"/>
              <a:ext cx="4435509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" name="十字箭头标注 25"/>
            <p:cNvSpPr/>
            <p:nvPr>
              <p:custDataLst>
                <p:tags r:id="rId8"/>
              </p:custDataLst>
            </p:nvPr>
          </p:nvSpPr>
          <p:spPr bwMode="auto">
            <a:xfrm>
              <a:off x="2909458" y="1448789"/>
              <a:ext cx="307977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040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3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修改数据表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615791" y="2382049"/>
            <a:ext cx="7207712" cy="185391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639060" y="2493645"/>
            <a:ext cx="751649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#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语法格式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ALTER TABLE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旧表名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RENAME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[TO|AS]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新表名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#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语法格式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RENAME TABLE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旧表名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TO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新表名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1[,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旧表名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TO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新表名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2]...;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3" name="矩形 19"/>
          <p:cNvSpPr>
            <a:spLocks noChangeArrowheads="1"/>
          </p:cNvSpPr>
          <p:nvPr/>
        </p:nvSpPr>
        <p:spPr bwMode="auto">
          <a:xfrm>
            <a:off x="2542778" y="4343892"/>
            <a:ext cx="722041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en-US" altLang="zh-CN" sz="20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ALTER TABLE…RENAME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后的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TO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或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AS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可以省略。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en-US" altLang="zh-CN" sz="20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RENAME TABLE…TO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可以同时修改多个数据表的名称。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31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charRg st="31" end="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/>
      <p:bldP spid="13" grpId="0" build="p"/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040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3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修改数据表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268184" y="3155041"/>
            <a:ext cx="655535" cy="657122"/>
            <a:chOff x="765530" y="3286093"/>
            <a:chExt cx="656530" cy="657462"/>
          </a:xfrm>
        </p:grpSpPr>
        <p:sp>
          <p:nvSpPr>
            <p:cNvPr id="37897" name="等腰三角形 14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7898" name="等腰三角形 15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871339" y="2293163"/>
            <a:ext cx="6856928" cy="2706903"/>
            <a:chOff x="1347855" y="2292350"/>
            <a:chExt cx="6858000" cy="2707457"/>
          </a:xfrm>
        </p:grpSpPr>
        <p:sp>
          <p:nvSpPr>
            <p:cNvPr id="37895" name="矩形 2"/>
            <p:cNvSpPr/>
            <p:nvPr/>
          </p:nvSpPr>
          <p:spPr>
            <a:xfrm>
              <a:off x="1347855" y="2753987"/>
              <a:ext cx="6858000" cy="22458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mysql&gt; RENAME TABLE new_xs TO my_xs;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Query OK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rows affected (0.45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mysql&gt; SHOW TABLES;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+-----------------------------+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| Tables_in_xscj       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+-----------------------------+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| my_xs                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| xs                   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+-----------------------------+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2 rows in set (0.04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7" name="矩形 16"/>
            <p:cNvSpPr>
              <a:spLocks noChangeArrowheads="1"/>
            </p:cNvSpPr>
            <p:nvPr/>
          </p:nvSpPr>
          <p:spPr bwMode="auto">
            <a:xfrm>
              <a:off x="1530417" y="2292350"/>
              <a:ext cx="4322485" cy="460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将</a:t>
              </a:r>
              <a:r>
                <a:rPr kumimoji="0" lang="en-US" altLang="zh-CN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new_xs</a:t>
              </a:r>
              <a:r>
                <a:rPr kumimoji="0" lang="zh-CN" altLang="en-US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表的名称修改为</a:t>
              </a:r>
              <a:r>
                <a:rPr kumimoji="0" lang="en-US" altLang="zh-CN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my_xs</a:t>
              </a:r>
              <a:endParaRPr kumimoji="0" lang="en-US" altLang="zh-CN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040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3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修改数据表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圆角矩形 10"/>
          <p:cNvSpPr/>
          <p:nvPr/>
        </p:nvSpPr>
        <p:spPr>
          <a:xfrm>
            <a:off x="2757057" y="2339193"/>
            <a:ext cx="6449004" cy="12555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5" name="矩形 11"/>
          <p:cNvSpPr>
            <a:spLocks noChangeArrowheads="1"/>
          </p:cNvSpPr>
          <p:nvPr/>
        </p:nvSpPr>
        <p:spPr bwMode="auto">
          <a:xfrm>
            <a:off x="2757057" y="2699499"/>
            <a:ext cx="6449005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ALTER TABLE 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表名 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表选项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[=] 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6" name="矩形 19"/>
          <p:cNvSpPr/>
          <p:nvPr/>
        </p:nvSpPr>
        <p:spPr>
          <a:xfrm>
            <a:off x="2685944" y="3691800"/>
            <a:ext cx="6722354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常见的表选项有字符集、存储引擎以及校对集。</a:t>
            </a:r>
            <a:endParaRPr lang="zh-CN" altLang="en-US" sz="20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/>
      <p:bldP spid="16" grpId="0" build="p"/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040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3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修改数据表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268184" y="3155041"/>
            <a:ext cx="655535" cy="657122"/>
            <a:chOff x="765530" y="3286093"/>
            <a:chExt cx="656530" cy="657462"/>
          </a:xfrm>
        </p:grpSpPr>
        <p:sp>
          <p:nvSpPr>
            <p:cNvPr id="39943" name="等腰三角形 14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9944" name="等腰三角形 15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995145" y="2078884"/>
            <a:ext cx="7255328" cy="43999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# </a:t>
            </a:r>
            <a:r>
              <a:rPr lang="zh-CN" altLang="zh-CN" sz="1400" dirty="0">
                <a:latin typeface="Courier New" panose="02070309020205020404" pitchFamily="49" charset="0"/>
              </a:rPr>
              <a:t>① 将</a:t>
            </a:r>
            <a:r>
              <a:rPr lang="en-US" altLang="zh-CN" sz="1400" dirty="0">
                <a:latin typeface="Courier New" panose="02070309020205020404" pitchFamily="49" charset="0"/>
              </a:rPr>
              <a:t>xs</a:t>
            </a:r>
            <a:r>
              <a:rPr lang="zh-CN" altLang="zh-CN" sz="1400" dirty="0">
                <a:latin typeface="Courier New" panose="02070309020205020404" pitchFamily="49" charset="0"/>
              </a:rPr>
              <a:t>数据表的字符集改为</a:t>
            </a:r>
            <a:r>
              <a:rPr lang="en-US" altLang="zh-CN" sz="1400" dirty="0">
                <a:latin typeface="Courier New" panose="02070309020205020404" pitchFamily="49" charset="0"/>
              </a:rPr>
              <a:t>utf8</a:t>
            </a:r>
            <a:endParaRPr lang="zh-CN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mysql&gt; </a:t>
            </a:r>
            <a:r>
              <a:rPr lang="en-US" altLang="zh-CN" sz="1400" b="1" dirty="0">
                <a:latin typeface="Courier New" panose="02070309020205020404" pitchFamily="49" charset="0"/>
              </a:rPr>
              <a:t>ALTER TABLE xs CHARSET = utf8;</a:t>
            </a:r>
            <a:endParaRPr lang="zh-CN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Query OK, 0 rows affected (0.01 sec)</a:t>
            </a:r>
            <a:endParaRPr lang="zh-CN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Records: 0  Duplicates: 0  Warnings: 0</a:t>
            </a:r>
            <a:endParaRPr lang="zh-CN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# </a:t>
            </a:r>
            <a:r>
              <a:rPr lang="zh-CN" altLang="zh-CN" sz="1400" dirty="0">
                <a:latin typeface="Courier New" panose="02070309020205020404" pitchFamily="49" charset="0"/>
              </a:rPr>
              <a:t>② 查看修改结果</a:t>
            </a:r>
            <a:endParaRPr lang="zh-CN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mysql&gt; SHOW CREATE TABLE XS\G;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*************************** 1. row ***************************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     Table</a:t>
            </a:r>
            <a:r>
              <a:rPr lang="zh-CN" altLang="en-US" sz="1400" dirty="0">
                <a:latin typeface="Courier New" panose="02070309020205020404" pitchFamily="49" charset="0"/>
              </a:rPr>
              <a:t>：</a:t>
            </a:r>
            <a:r>
              <a:rPr lang="en-US" altLang="zh-CN" sz="1400" dirty="0">
                <a:latin typeface="Courier New" panose="02070309020205020404" pitchFamily="49" charset="0"/>
              </a:rPr>
              <a:t> XS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Create Table</a:t>
            </a:r>
            <a:r>
              <a:rPr lang="zh-CN" altLang="en-US" sz="1400" dirty="0">
                <a:latin typeface="Courier New" panose="02070309020205020404" pitchFamily="49" charset="0"/>
              </a:rPr>
              <a:t>：</a:t>
            </a:r>
            <a:r>
              <a:rPr lang="en-US" altLang="zh-CN" sz="1400" dirty="0">
                <a:latin typeface="Courier New" panose="02070309020205020404" pitchFamily="49" charset="0"/>
              </a:rPr>
              <a:t> CREATE TABLE `xs` (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`</a:t>
            </a:r>
            <a:r>
              <a:rPr lang="zh-CN" altLang="en-US" sz="1400" dirty="0">
                <a:latin typeface="Courier New" panose="02070309020205020404" pitchFamily="49" charset="0"/>
              </a:rPr>
              <a:t>学号</a:t>
            </a:r>
            <a:r>
              <a:rPr lang="en-US" altLang="zh-CN" sz="1400" dirty="0">
                <a:latin typeface="Courier New" panose="02070309020205020404" pitchFamily="49" charset="0"/>
              </a:rPr>
              <a:t>` char(6) CHARACTER SET gb2312 NOT NULL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`</a:t>
            </a:r>
            <a:r>
              <a:rPr lang="zh-CN" altLang="en-US" sz="1400" dirty="0">
                <a:latin typeface="Courier New" panose="02070309020205020404" pitchFamily="49" charset="0"/>
              </a:rPr>
              <a:t>姓名</a:t>
            </a:r>
            <a:r>
              <a:rPr lang="en-US" altLang="zh-CN" sz="1400" dirty="0">
                <a:latin typeface="Courier New" panose="02070309020205020404" pitchFamily="49" charset="0"/>
              </a:rPr>
              <a:t>` char(8) CHARACTER SET gb2312 NOT NULL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`</a:t>
            </a:r>
            <a:r>
              <a:rPr lang="zh-CN" altLang="en-US" sz="1400" dirty="0">
                <a:latin typeface="Courier New" panose="02070309020205020404" pitchFamily="49" charset="0"/>
              </a:rPr>
              <a:t>专业名</a:t>
            </a:r>
            <a:r>
              <a:rPr lang="en-US" altLang="zh-CN" sz="1400" dirty="0">
                <a:latin typeface="Courier New" panose="02070309020205020404" pitchFamily="49" charset="0"/>
              </a:rPr>
              <a:t>` char(10) CHARACTER SET gb2312 DEFAULT NULL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`</a:t>
            </a:r>
            <a:r>
              <a:rPr lang="zh-CN" altLang="en-US" sz="1400" dirty="0">
                <a:latin typeface="Courier New" panose="02070309020205020404" pitchFamily="49" charset="0"/>
              </a:rPr>
              <a:t>性别</a:t>
            </a:r>
            <a:r>
              <a:rPr lang="en-US" altLang="zh-CN" sz="1400" dirty="0">
                <a:latin typeface="Courier New" panose="02070309020205020404" pitchFamily="49" charset="0"/>
              </a:rPr>
              <a:t>` tinyint(1) NOT NULL DEFAULT '1' COMMENT '1</a:t>
            </a:r>
            <a:r>
              <a:rPr lang="zh-CN" altLang="en-US" sz="1400" dirty="0">
                <a:latin typeface="Courier New" panose="02070309020205020404" pitchFamily="49" charset="0"/>
              </a:rPr>
              <a:t>为男</a:t>
            </a:r>
            <a:r>
              <a:rPr lang="en-US" altLang="zh-CN" sz="1400" dirty="0">
                <a:latin typeface="Courier New" panose="02070309020205020404" pitchFamily="49" charset="0"/>
              </a:rPr>
              <a:t>0</a:t>
            </a:r>
            <a:r>
              <a:rPr lang="zh-CN" altLang="en-US" sz="1400" dirty="0">
                <a:latin typeface="Courier New" panose="02070309020205020404" pitchFamily="49" charset="0"/>
              </a:rPr>
              <a:t>为女</a:t>
            </a:r>
            <a:r>
              <a:rPr lang="en-US" altLang="zh-CN" sz="1400" dirty="0">
                <a:latin typeface="Courier New" panose="02070309020205020404" pitchFamily="49" charset="0"/>
              </a:rPr>
              <a:t>'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`</a:t>
            </a:r>
            <a:r>
              <a:rPr lang="zh-CN" altLang="en-US" sz="1400" dirty="0">
                <a:latin typeface="Courier New" panose="02070309020205020404" pitchFamily="49" charset="0"/>
              </a:rPr>
              <a:t>出生时间</a:t>
            </a:r>
            <a:r>
              <a:rPr lang="en-US" altLang="zh-CN" sz="1400" dirty="0">
                <a:latin typeface="Courier New" panose="02070309020205020404" pitchFamily="49" charset="0"/>
              </a:rPr>
              <a:t>` date NOT NULL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`</a:t>
            </a:r>
            <a:r>
              <a:rPr lang="zh-CN" altLang="en-US" sz="1400" dirty="0">
                <a:latin typeface="Courier New" panose="02070309020205020404" pitchFamily="49" charset="0"/>
              </a:rPr>
              <a:t>总学分</a:t>
            </a:r>
            <a:r>
              <a:rPr lang="en-US" altLang="zh-CN" sz="1400" dirty="0">
                <a:latin typeface="Courier New" panose="02070309020205020404" pitchFamily="49" charset="0"/>
              </a:rPr>
              <a:t>` tinyint(1) DEFAULT NULL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`</a:t>
            </a:r>
            <a:r>
              <a:rPr lang="zh-CN" altLang="en-US" sz="1400" dirty="0">
                <a:latin typeface="Courier New" panose="02070309020205020404" pitchFamily="49" charset="0"/>
              </a:rPr>
              <a:t>照片</a:t>
            </a:r>
            <a:r>
              <a:rPr lang="en-US" altLang="zh-CN" sz="1400" dirty="0">
                <a:latin typeface="Courier New" panose="02070309020205020404" pitchFamily="49" charset="0"/>
              </a:rPr>
              <a:t>` blob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`</a:t>
            </a:r>
            <a:r>
              <a:rPr lang="zh-CN" altLang="en-US" sz="1400" dirty="0">
                <a:latin typeface="Courier New" panose="02070309020205020404" pitchFamily="49" charset="0"/>
              </a:rPr>
              <a:t>备注</a:t>
            </a:r>
            <a:r>
              <a:rPr lang="en-US" altLang="zh-CN" sz="1400" dirty="0">
                <a:latin typeface="Courier New" panose="02070309020205020404" pitchFamily="49" charset="0"/>
              </a:rPr>
              <a:t>` text CHARACTER SET gb2312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  PRIMARY KEY (`</a:t>
            </a:r>
            <a:r>
              <a:rPr lang="zh-CN" altLang="en-US" sz="1400" dirty="0">
                <a:latin typeface="Courier New" panose="02070309020205020404" pitchFamily="49" charset="0"/>
              </a:rPr>
              <a:t>学号</a:t>
            </a:r>
            <a:r>
              <a:rPr lang="en-US" altLang="zh-CN" sz="1400" dirty="0">
                <a:latin typeface="Courier New" panose="02070309020205020404" pitchFamily="49" charset="0"/>
              </a:rPr>
              <a:t>`)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) ENGINE=MyISAM DEFAULT CHARSET=utf8mb3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1 row in set (0.00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23901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4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查看表结构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39"/>
          <p:cNvSpPr/>
          <p:nvPr>
            <p:custDataLst>
              <p:tags r:id="rId1"/>
            </p:custDataLst>
          </p:nvPr>
        </p:nvSpPr>
        <p:spPr>
          <a:xfrm>
            <a:off x="4006224" y="3299480"/>
            <a:ext cx="2722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dirty="0">
                <a:latin typeface="Arial" panose="020B0604020202020204" pitchFamily="34" charset="0"/>
              </a:rPr>
              <a:t>查看数据表的创建语句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12" name="矩形 40"/>
          <p:cNvSpPr/>
          <p:nvPr>
            <p:custDataLst>
              <p:tags r:id="rId2"/>
            </p:custDataLst>
          </p:nvPr>
        </p:nvSpPr>
        <p:spPr>
          <a:xfrm>
            <a:off x="4006224" y="2245545"/>
            <a:ext cx="2722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dirty="0">
                <a:latin typeface="Arial" panose="020B0604020202020204" pitchFamily="34" charset="0"/>
              </a:rPr>
              <a:t>查看数据表的字段信息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grpSp>
        <p:nvGrpSpPr>
          <p:cNvPr id="13" name="组合 41"/>
          <p:cNvGrpSpPr/>
          <p:nvPr>
            <p:custDataLst>
              <p:tags r:id="rId3"/>
            </p:custDataLst>
          </p:nvPr>
        </p:nvGrpSpPr>
        <p:grpSpPr>
          <a:xfrm>
            <a:off x="3568142" y="2585217"/>
            <a:ext cx="4753820" cy="307927"/>
            <a:chOff x="2909458" y="1448789"/>
            <a:chExt cx="4754598" cy="308760"/>
          </a:xfrm>
        </p:grpSpPr>
        <p:cxnSp>
          <p:nvCxnSpPr>
            <p:cNvPr id="14" name="直接连接符 13"/>
            <p:cNvCxnSpPr/>
            <p:nvPr>
              <p:custDataLst>
                <p:tags r:id="rId4"/>
              </p:custDataLst>
            </p:nvPr>
          </p:nvCxnSpPr>
          <p:spPr bwMode="auto">
            <a:xfrm>
              <a:off x="3230135" y="1603170"/>
              <a:ext cx="4433921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十字箭头标注 14"/>
            <p:cNvSpPr/>
            <p:nvPr>
              <p:custDataLst>
                <p:tags r:id="rId5"/>
              </p:custDataLst>
            </p:nvPr>
          </p:nvSpPr>
          <p:spPr bwMode="auto">
            <a:xfrm>
              <a:off x="2909458" y="1448789"/>
              <a:ext cx="307977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7" name="组合 45"/>
          <p:cNvGrpSpPr/>
          <p:nvPr>
            <p:custDataLst>
              <p:tags r:id="rId6"/>
            </p:custDataLst>
          </p:nvPr>
        </p:nvGrpSpPr>
        <p:grpSpPr>
          <a:xfrm>
            <a:off x="3566556" y="3669311"/>
            <a:ext cx="4755407" cy="307927"/>
            <a:chOff x="2909458" y="1448789"/>
            <a:chExt cx="4756186" cy="308760"/>
          </a:xfrm>
        </p:grpSpPr>
        <p:cxnSp>
          <p:nvCxnSpPr>
            <p:cNvPr id="18" name="直接连接符 17"/>
            <p:cNvCxnSpPr/>
            <p:nvPr>
              <p:custDataLst>
                <p:tags r:id="rId7"/>
              </p:custDataLst>
            </p:nvPr>
          </p:nvCxnSpPr>
          <p:spPr bwMode="auto">
            <a:xfrm>
              <a:off x="3230135" y="1603168"/>
              <a:ext cx="4435509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十字箭头标注 18"/>
            <p:cNvSpPr/>
            <p:nvPr>
              <p:custDataLst>
                <p:tags r:id="rId8"/>
              </p:custDataLst>
            </p:nvPr>
          </p:nvSpPr>
          <p:spPr bwMode="auto">
            <a:xfrm>
              <a:off x="2909458" y="1448789"/>
              <a:ext cx="307977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1" name="矩形 53"/>
          <p:cNvSpPr/>
          <p:nvPr>
            <p:custDataLst>
              <p:tags r:id="rId9"/>
            </p:custDataLst>
          </p:nvPr>
        </p:nvSpPr>
        <p:spPr>
          <a:xfrm>
            <a:off x="4004637" y="4413731"/>
            <a:ext cx="1960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dirty="0">
                <a:latin typeface="Arial" panose="020B0604020202020204" pitchFamily="34" charset="0"/>
              </a:rPr>
              <a:t>查看数据表结构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grpSp>
        <p:nvGrpSpPr>
          <p:cNvPr id="22" name="组合 54"/>
          <p:cNvGrpSpPr/>
          <p:nvPr>
            <p:custDataLst>
              <p:tags r:id="rId10"/>
            </p:custDataLst>
          </p:nvPr>
        </p:nvGrpSpPr>
        <p:grpSpPr>
          <a:xfrm>
            <a:off x="3563381" y="4783561"/>
            <a:ext cx="4755407" cy="307927"/>
            <a:chOff x="2909458" y="1448789"/>
            <a:chExt cx="4756186" cy="308760"/>
          </a:xfrm>
        </p:grpSpPr>
        <p:cxnSp>
          <p:nvCxnSpPr>
            <p:cNvPr id="23" name="直接连接符 22"/>
            <p:cNvCxnSpPr/>
            <p:nvPr>
              <p:custDataLst>
                <p:tags r:id="rId11"/>
              </p:custDataLst>
            </p:nvPr>
          </p:nvCxnSpPr>
          <p:spPr bwMode="auto">
            <a:xfrm>
              <a:off x="3230135" y="1603168"/>
              <a:ext cx="4435509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十字箭头标注 23"/>
            <p:cNvSpPr/>
            <p:nvPr>
              <p:custDataLst>
                <p:tags r:id="rId12"/>
              </p:custDataLst>
            </p:nvPr>
          </p:nvSpPr>
          <p:spPr bwMode="auto">
            <a:xfrm>
              <a:off x="2909458" y="1448789"/>
              <a:ext cx="307977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21" grpId="0"/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23901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4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查看表结构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2615791" y="2339193"/>
            <a:ext cx="7207712" cy="185391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2947527" y="2521727"/>
            <a:ext cx="68759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#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语法格式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：查看所有字段的信息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{ DESCRIBE | DESC }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数据表名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#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语法格式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：查看指定字段的信息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{ DESCRIBE | DESC }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数据表名 字段名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8" name="矩形 19"/>
          <p:cNvSpPr>
            <a:spLocks noChangeArrowheads="1"/>
          </p:cNvSpPr>
          <p:nvPr/>
        </p:nvSpPr>
        <p:spPr bwMode="auto">
          <a:xfrm>
            <a:off x="2542540" y="4344035"/>
            <a:ext cx="759460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DESCRIBE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语句以简写成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DESC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。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DESC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可以查看数据表的字段信息也可以查看指定字段的信息。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charRg st="2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>
                                            <p:txEl>
                                              <p:charRg st="20" end="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/>
      <p:bldP spid="28" grpId="0" build="p"/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23901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4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查看表结构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720006" y="1198372"/>
            <a:ext cx="7749434" cy="50463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# </a:t>
            </a:r>
            <a:r>
              <a:rPr lang="zh-CN" altLang="zh-CN" sz="1400" dirty="0">
                <a:latin typeface="Courier New" panose="02070309020205020404" pitchFamily="49" charset="0"/>
              </a:rPr>
              <a:t>① 所有字段</a:t>
            </a:r>
            <a:endParaRPr lang="zh-CN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mysql&gt; DESC xs;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+----------+------------+------+-----+---------+-------+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| Field    | Type       | Null | Key | Default | Extra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+----------+------------+------+-----+---------+-------+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| </a:t>
            </a:r>
            <a:r>
              <a:rPr lang="zh-CN" altLang="en-US" sz="1400" dirty="0">
                <a:latin typeface="Courier New" panose="02070309020205020404" pitchFamily="49" charset="0"/>
              </a:rPr>
              <a:t>学号</a:t>
            </a:r>
            <a:r>
              <a:rPr lang="en-US" altLang="zh-CN" sz="1400" dirty="0">
                <a:latin typeface="Courier New" panose="02070309020205020404" pitchFamily="49" charset="0"/>
              </a:rPr>
              <a:t>      | char(6)    | NO   | PRI | NULL    |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| </a:t>
            </a:r>
            <a:r>
              <a:rPr lang="zh-CN" altLang="en-US" sz="1400" dirty="0">
                <a:latin typeface="Courier New" panose="02070309020205020404" pitchFamily="49" charset="0"/>
              </a:rPr>
              <a:t>姓名</a:t>
            </a:r>
            <a:r>
              <a:rPr lang="en-US" altLang="zh-CN" sz="1400" dirty="0">
                <a:latin typeface="Courier New" panose="02070309020205020404" pitchFamily="49" charset="0"/>
              </a:rPr>
              <a:t>      | char(8)    | NO   |     | NULL    |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| </a:t>
            </a:r>
            <a:r>
              <a:rPr lang="zh-CN" altLang="en-US" sz="1400" dirty="0">
                <a:latin typeface="Courier New" panose="02070309020205020404" pitchFamily="49" charset="0"/>
              </a:rPr>
              <a:t>专业名</a:t>
            </a:r>
            <a:r>
              <a:rPr lang="en-US" altLang="zh-CN" sz="1400" dirty="0">
                <a:latin typeface="Courier New" panose="02070309020205020404" pitchFamily="49" charset="0"/>
              </a:rPr>
              <a:t>    | char(10)   | YES  |     | NULL    |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| </a:t>
            </a:r>
            <a:r>
              <a:rPr lang="zh-CN" altLang="en-US" sz="1400" dirty="0">
                <a:latin typeface="Courier New" panose="02070309020205020404" pitchFamily="49" charset="0"/>
              </a:rPr>
              <a:t>性别</a:t>
            </a:r>
            <a:r>
              <a:rPr lang="en-US" altLang="zh-CN" sz="1400" dirty="0">
                <a:latin typeface="Courier New" panose="02070309020205020404" pitchFamily="49" charset="0"/>
              </a:rPr>
              <a:t>     | tinyint(1) | NO   |     | 1       |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| </a:t>
            </a:r>
            <a:r>
              <a:rPr lang="zh-CN" altLang="en-US" sz="1400" dirty="0">
                <a:latin typeface="Courier New" panose="02070309020205020404" pitchFamily="49" charset="0"/>
              </a:rPr>
              <a:t>出生时间</a:t>
            </a:r>
            <a:r>
              <a:rPr lang="en-US" altLang="zh-CN" sz="1400" dirty="0">
                <a:latin typeface="Courier New" panose="02070309020205020404" pitchFamily="49" charset="0"/>
              </a:rPr>
              <a:t>  | date       | NO   |     | NULL    |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| </a:t>
            </a:r>
            <a:r>
              <a:rPr lang="zh-CN" altLang="en-US" sz="1400" dirty="0">
                <a:latin typeface="Courier New" panose="02070309020205020404" pitchFamily="49" charset="0"/>
              </a:rPr>
              <a:t>总学分</a:t>
            </a:r>
            <a:r>
              <a:rPr lang="en-US" altLang="zh-CN" sz="1400" dirty="0">
                <a:latin typeface="Courier New" panose="02070309020205020404" pitchFamily="49" charset="0"/>
              </a:rPr>
              <a:t>   | tinyint(1) | YES  |     | NULL    |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| </a:t>
            </a:r>
            <a:r>
              <a:rPr lang="zh-CN" altLang="en-US" sz="1400" dirty="0">
                <a:latin typeface="Courier New" panose="02070309020205020404" pitchFamily="49" charset="0"/>
              </a:rPr>
              <a:t>照片</a:t>
            </a:r>
            <a:r>
              <a:rPr lang="en-US" altLang="zh-CN" sz="1400" dirty="0">
                <a:latin typeface="Courier New" panose="02070309020205020404" pitchFamily="49" charset="0"/>
              </a:rPr>
              <a:t>     | blob       | YES  |     | NULL    |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| </a:t>
            </a:r>
            <a:r>
              <a:rPr lang="zh-CN" altLang="en-US" sz="1400" dirty="0">
                <a:latin typeface="Courier New" panose="02070309020205020404" pitchFamily="49" charset="0"/>
              </a:rPr>
              <a:t>备注</a:t>
            </a:r>
            <a:r>
              <a:rPr lang="en-US" altLang="zh-CN" sz="1400" dirty="0">
                <a:latin typeface="Courier New" panose="02070309020205020404" pitchFamily="49" charset="0"/>
              </a:rPr>
              <a:t>     | text       | YES  |     | NULL    |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+----------+------------+------+-----+---------+-------+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8 rows in set (0.07 sec)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zh-CN" altLang="zh-CN" sz="1400" dirty="0">
                <a:latin typeface="Courier New" panose="02070309020205020404" pitchFamily="49" charset="0"/>
              </a:rPr>
              <a:t>②</a:t>
            </a:r>
            <a:r>
              <a:rPr lang="en-US" altLang="zh-CN" sz="1400" dirty="0">
                <a:latin typeface="Courier New" panose="02070309020205020404" pitchFamily="49" charset="0"/>
              </a:rPr>
              <a:t> </a:t>
            </a:r>
            <a:r>
              <a:rPr lang="zh-CN" altLang="en-US" sz="1400" dirty="0">
                <a:latin typeface="Courier New" panose="02070309020205020404" pitchFamily="49" charset="0"/>
                <a:sym typeface="+mn-ea"/>
              </a:rPr>
              <a:t>出生时间</a:t>
            </a:r>
            <a:r>
              <a:rPr lang="en-US" altLang="zh-CN" sz="1400" dirty="0">
                <a:latin typeface="Courier New" panose="02070309020205020404" pitchFamily="49" charset="0"/>
                <a:sym typeface="+mn-ea"/>
              </a:rPr>
              <a:t> </a:t>
            </a:r>
            <a:r>
              <a:rPr lang="zh-CN" altLang="zh-CN" sz="1400" dirty="0">
                <a:latin typeface="Courier New" panose="02070309020205020404" pitchFamily="49" charset="0"/>
              </a:rPr>
              <a:t>字段</a:t>
            </a:r>
            <a:endParaRPr lang="zh-CN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mysql&gt; DESC xs </a:t>
            </a:r>
            <a:r>
              <a:rPr lang="zh-CN" altLang="en-US" sz="1400" dirty="0">
                <a:latin typeface="Courier New" panose="02070309020205020404" pitchFamily="49" charset="0"/>
              </a:rPr>
              <a:t>出生时间</a:t>
            </a:r>
            <a:r>
              <a:rPr lang="en-US" altLang="zh-CN" sz="1400" dirty="0">
                <a:latin typeface="Courier New" panose="02070309020205020404" pitchFamily="49" charset="0"/>
              </a:rPr>
              <a:t>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+----------+------+------+-----+---------+-------+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| Field    | Type | Null | Key | Default | Extra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+----------+------+------+-----+---------+-------+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| </a:t>
            </a:r>
            <a:r>
              <a:rPr lang="zh-CN" altLang="en-US" sz="1400" dirty="0">
                <a:latin typeface="Courier New" panose="02070309020205020404" pitchFamily="49" charset="0"/>
              </a:rPr>
              <a:t>出生时间</a:t>
            </a:r>
            <a:r>
              <a:rPr lang="en-US" altLang="zh-CN" sz="1400" dirty="0">
                <a:latin typeface="Courier New" panose="02070309020205020404" pitchFamily="49" charset="0"/>
              </a:rPr>
              <a:t>  | date | NO   |     | NULL    |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+----------+------+------+-----+---------+-------+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/>
            <a:r>
              <a:rPr lang="en-US" altLang="zh-CN" sz="1400" dirty="0">
                <a:latin typeface="Courier New" panose="02070309020205020404" pitchFamily="49" charset="0"/>
              </a:rPr>
              <a:t>1 row in set (0.03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268184" y="3155041"/>
            <a:ext cx="655535" cy="657122"/>
            <a:chOff x="765530" y="3286093"/>
            <a:chExt cx="656530" cy="657462"/>
          </a:xfrm>
        </p:grpSpPr>
        <p:sp>
          <p:nvSpPr>
            <p:cNvPr id="43015" name="等腰三角形 11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43016" name="等腰三角形 12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23901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4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查看表结构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757057" y="2339193"/>
            <a:ext cx="6449004" cy="12555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757057" y="2699499"/>
            <a:ext cx="6449005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SHOW CREATE TABLE 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表名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3" name="矩形 19"/>
          <p:cNvSpPr>
            <a:spLocks noChangeArrowheads="1"/>
          </p:cNvSpPr>
          <p:nvPr/>
        </p:nvSpPr>
        <p:spPr bwMode="auto">
          <a:xfrm>
            <a:off x="2685630" y="3691532"/>
            <a:ext cx="654424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可查看到创建数据表的具体</a:t>
            </a: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SQL</a:t>
            </a: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语句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。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可查看到数据表的</a:t>
            </a: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字符编码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。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19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charRg st="19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/>
      <p:bldP spid="13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37863" y="572758"/>
            <a:ext cx="3007988" cy="662532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>
            <p:custDataLst>
              <p:tags r:id="rId1"/>
            </p:custDataLst>
          </p:nvPr>
        </p:nvGrpSpPr>
        <p:grpSpPr>
          <a:xfrm>
            <a:off x="2999105" y="2003425"/>
            <a:ext cx="6402070" cy="621030"/>
            <a:chOff x="4723" y="2364"/>
            <a:chExt cx="10082" cy="978"/>
          </a:xfrm>
        </p:grpSpPr>
        <p:grpSp>
          <p:nvGrpSpPr>
            <p:cNvPr id="45" name="组合 44"/>
            <p:cNvGrpSpPr/>
            <p:nvPr>
              <p:custDataLst>
                <p:tags r:id="rId2"/>
              </p:custDataLst>
            </p:nvPr>
          </p:nvGrpSpPr>
          <p:grpSpPr>
            <a:xfrm>
              <a:off x="4723" y="2378"/>
              <a:ext cx="1877" cy="965"/>
              <a:chOff x="2215144" y="982844"/>
              <a:chExt cx="1244730" cy="842780"/>
            </a:xfrm>
          </p:grpSpPr>
          <p:sp>
            <p:nvSpPr>
              <p:cNvPr id="46" name="平行四边形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2215144" y="982844"/>
                <a:ext cx="1120898" cy="842780"/>
              </a:xfrm>
              <a:prstGeom prst="parallelogram">
                <a:avLst>
                  <a:gd name="adj" fmla="val 48207"/>
                </a:avLst>
              </a:prstGeom>
              <a:solidFill>
                <a:srgbClr val="1369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文本框 9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2393075" y="1005670"/>
                <a:ext cx="1066799" cy="8038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01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0" name="组合 59"/>
            <p:cNvGrpSpPr/>
            <p:nvPr>
              <p:custDataLst>
                <p:tags r:id="rId5"/>
              </p:custDataLst>
            </p:nvPr>
          </p:nvGrpSpPr>
          <p:grpSpPr>
            <a:xfrm>
              <a:off x="6149" y="2364"/>
              <a:ext cx="8656" cy="965"/>
              <a:chOff x="4315150" y="953426"/>
              <a:chExt cx="4122956" cy="539804"/>
            </a:xfrm>
          </p:grpSpPr>
          <p:sp>
            <p:nvSpPr>
              <p:cNvPr id="61" name="矩形 60"/>
              <p:cNvSpPr/>
              <p:nvPr>
                <p:custDataLst>
                  <p:tags r:id="rId6"/>
                </p:custDataLst>
              </p:nvPr>
            </p:nvSpPr>
            <p:spPr>
              <a:xfrm>
                <a:off x="4841196" y="1036090"/>
                <a:ext cx="2827147" cy="331154"/>
              </a:xfrm>
              <a:prstGeom prst="rect">
                <a:avLst/>
              </a:prstGeom>
              <a:ln w="15875">
                <a:noFill/>
              </a:ln>
            </p:spPr>
            <p:txBody>
              <a:bodyPr wrap="square" lIns="68580" tIns="34290" rIns="68580" bIns="34290">
                <a:spAutoFit/>
              </a:bodyPr>
              <a:lstStyle/>
              <a:p>
                <a:r>
                  <a:rPr lang="zh-CN" altLang="en-US" sz="2000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数据库操作</a:t>
                </a:r>
                <a:endPara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2" name="平行四边形 61"/>
              <p:cNvSpPr/>
              <p:nvPr>
                <p:custDataLst>
                  <p:tags r:id="rId7"/>
                </p:custDataLst>
              </p:nvPr>
            </p:nvSpPr>
            <p:spPr>
              <a:xfrm>
                <a:off x="4315150" y="953426"/>
                <a:ext cx="4122956" cy="539804"/>
              </a:xfrm>
              <a:prstGeom prst="parallelogram">
                <a:avLst>
                  <a:gd name="adj" fmla="val 48207"/>
                </a:avLst>
              </a:prstGeom>
              <a:noFill/>
              <a:ln w="158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endParaRPr lang="zh-CN" altLang="en-US" sz="2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组合 21"/>
          <p:cNvGrpSpPr/>
          <p:nvPr>
            <p:custDataLst>
              <p:tags r:id="rId8"/>
            </p:custDataLst>
          </p:nvPr>
        </p:nvGrpSpPr>
        <p:grpSpPr>
          <a:xfrm>
            <a:off x="2999105" y="2780665"/>
            <a:ext cx="6402070" cy="627380"/>
            <a:chOff x="4723" y="3588"/>
            <a:chExt cx="10082" cy="988"/>
          </a:xfrm>
        </p:grpSpPr>
        <p:grpSp>
          <p:nvGrpSpPr>
            <p:cNvPr id="48" name="组合 47"/>
            <p:cNvGrpSpPr/>
            <p:nvPr>
              <p:custDataLst>
                <p:tags r:id="rId9"/>
              </p:custDataLst>
            </p:nvPr>
          </p:nvGrpSpPr>
          <p:grpSpPr>
            <a:xfrm>
              <a:off x="4723" y="3604"/>
              <a:ext cx="1877" cy="973"/>
              <a:chOff x="2215144" y="2026500"/>
              <a:chExt cx="1244730" cy="850129"/>
            </a:xfrm>
          </p:grpSpPr>
          <p:sp>
            <p:nvSpPr>
              <p:cNvPr id="49" name="平行四边形 48"/>
              <p:cNvSpPr/>
              <p:nvPr>
                <p:custDataLst>
                  <p:tags r:id="rId10"/>
                </p:custDataLst>
              </p:nvPr>
            </p:nvSpPr>
            <p:spPr>
              <a:xfrm>
                <a:off x="2215144" y="2033848"/>
                <a:ext cx="1120898" cy="842781"/>
              </a:xfrm>
              <a:prstGeom prst="parallelogram">
                <a:avLst>
                  <a:gd name="adj" fmla="val 48207"/>
                </a:avLst>
              </a:prstGeom>
              <a:solidFill>
                <a:srgbClr val="1369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0" name="文本框 10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2393075" y="2026500"/>
                <a:ext cx="1066799" cy="803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02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3" name="组合 62"/>
            <p:cNvGrpSpPr/>
            <p:nvPr>
              <p:custDataLst>
                <p:tags r:id="rId12"/>
              </p:custDataLst>
            </p:nvPr>
          </p:nvGrpSpPr>
          <p:grpSpPr>
            <a:xfrm>
              <a:off x="6149" y="3588"/>
              <a:ext cx="8656" cy="965"/>
              <a:chOff x="4315150" y="1647579"/>
              <a:chExt cx="4122956" cy="539804"/>
            </a:xfrm>
          </p:grpSpPr>
          <p:sp>
            <p:nvSpPr>
              <p:cNvPr id="64" name="矩形 63"/>
              <p:cNvSpPr/>
              <p:nvPr>
                <p:custDataLst>
                  <p:tags r:id="rId13"/>
                </p:custDataLst>
              </p:nvPr>
            </p:nvSpPr>
            <p:spPr>
              <a:xfrm>
                <a:off x="4840998" y="1730368"/>
                <a:ext cx="3238445" cy="331154"/>
              </a:xfrm>
              <a:prstGeom prst="rect">
                <a:avLst/>
              </a:prstGeom>
              <a:ln w="15875">
                <a:noFill/>
              </a:ln>
            </p:spPr>
            <p:txBody>
              <a:bodyPr wrap="square" lIns="68580" tIns="34290" rIns="68580" bIns="3429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Source Han Sans K Bold" panose="020B0800000000000000" pitchFamily="34" charset="-128"/>
                  </a:rPr>
                  <a:t>数据表操作</a:t>
                </a:r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Source Han Sans K Bold" panose="020B0800000000000000" pitchFamily="34" charset="-128"/>
                </a:endParaRPr>
              </a:p>
            </p:txBody>
          </p:sp>
          <p:sp>
            <p:nvSpPr>
              <p:cNvPr id="65" name="平行四边形 64"/>
              <p:cNvSpPr/>
              <p:nvPr>
                <p:custDataLst>
                  <p:tags r:id="rId14"/>
                </p:custDataLst>
              </p:nvPr>
            </p:nvSpPr>
            <p:spPr>
              <a:xfrm>
                <a:off x="4315150" y="1647579"/>
                <a:ext cx="4122956" cy="539804"/>
              </a:xfrm>
              <a:prstGeom prst="parallelogram">
                <a:avLst>
                  <a:gd name="adj" fmla="val 48207"/>
                </a:avLst>
              </a:prstGeom>
              <a:noFill/>
              <a:ln w="158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endParaRPr lang="zh-CN" alt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/>
          <p:cNvGrpSpPr/>
          <p:nvPr>
            <p:custDataLst>
              <p:tags r:id="rId15"/>
            </p:custDataLst>
          </p:nvPr>
        </p:nvGrpSpPr>
        <p:grpSpPr>
          <a:xfrm>
            <a:off x="2999105" y="3557905"/>
            <a:ext cx="6402070" cy="629920"/>
            <a:chOff x="4723" y="4812"/>
            <a:chExt cx="10082" cy="992"/>
          </a:xfrm>
        </p:grpSpPr>
        <p:grpSp>
          <p:nvGrpSpPr>
            <p:cNvPr id="51" name="组合 50"/>
            <p:cNvGrpSpPr/>
            <p:nvPr>
              <p:custDataLst>
                <p:tags r:id="rId16"/>
              </p:custDataLst>
            </p:nvPr>
          </p:nvGrpSpPr>
          <p:grpSpPr>
            <a:xfrm>
              <a:off x="4723" y="4838"/>
              <a:ext cx="1877" cy="967"/>
              <a:chOff x="2215144" y="3084852"/>
              <a:chExt cx="1244730" cy="844793"/>
            </a:xfrm>
          </p:grpSpPr>
          <p:sp>
            <p:nvSpPr>
              <p:cNvPr id="52" name="平行四边形 51"/>
              <p:cNvSpPr/>
              <p:nvPr>
                <p:custDataLst>
                  <p:tags r:id="rId17"/>
                </p:custDataLst>
              </p:nvPr>
            </p:nvSpPr>
            <p:spPr>
              <a:xfrm>
                <a:off x="2215144" y="3084852"/>
                <a:ext cx="1120898" cy="842781"/>
              </a:xfrm>
              <a:prstGeom prst="parallelogram">
                <a:avLst>
                  <a:gd name="adj" fmla="val 48207"/>
                </a:avLst>
              </a:prstGeom>
              <a:solidFill>
                <a:srgbClr val="1369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3" name="文本框 11"/>
              <p:cNvSpPr txBox="1"/>
              <p:nvPr>
                <p:custDataLst>
                  <p:tags r:id="rId18"/>
                </p:custDataLst>
              </p:nvPr>
            </p:nvSpPr>
            <p:spPr>
              <a:xfrm>
                <a:off x="2393075" y="3125750"/>
                <a:ext cx="1066799" cy="803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03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6" name="组合 65"/>
            <p:cNvGrpSpPr/>
            <p:nvPr>
              <p:custDataLst>
                <p:tags r:id="rId19"/>
              </p:custDataLst>
            </p:nvPr>
          </p:nvGrpSpPr>
          <p:grpSpPr>
            <a:xfrm>
              <a:off x="6149" y="4812"/>
              <a:ext cx="8656" cy="965"/>
              <a:chOff x="4315150" y="2341731"/>
              <a:chExt cx="4122956" cy="539804"/>
            </a:xfrm>
          </p:grpSpPr>
          <p:sp>
            <p:nvSpPr>
              <p:cNvPr id="67" name="矩形 66"/>
              <p:cNvSpPr/>
              <p:nvPr>
                <p:custDataLst>
                  <p:tags r:id="rId20"/>
                </p:custDataLst>
              </p:nvPr>
            </p:nvSpPr>
            <p:spPr>
              <a:xfrm>
                <a:off x="4840998" y="2424520"/>
                <a:ext cx="3437543" cy="331154"/>
              </a:xfrm>
              <a:prstGeom prst="rect">
                <a:avLst/>
              </a:prstGeom>
              <a:ln w="15875">
                <a:noFill/>
              </a:ln>
            </p:spPr>
            <p:txBody>
              <a:bodyPr wrap="square" lIns="68580" tIns="34290" rIns="68580" bIns="34290">
                <a:spAutoFit/>
              </a:bodyPr>
              <a:lstStyle/>
              <a:p>
                <a:r>
                  <a:rPr lang="zh-CN" altLang="en-US" sz="2000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数据操作</a:t>
                </a:r>
                <a:endPara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8" name="平行四边形 67"/>
              <p:cNvSpPr/>
              <p:nvPr>
                <p:custDataLst>
                  <p:tags r:id="rId21"/>
                </p:custDataLst>
              </p:nvPr>
            </p:nvSpPr>
            <p:spPr>
              <a:xfrm>
                <a:off x="4315150" y="2341731"/>
                <a:ext cx="4122956" cy="539804"/>
              </a:xfrm>
              <a:prstGeom prst="parallelogram">
                <a:avLst>
                  <a:gd name="adj" fmla="val 48207"/>
                </a:avLst>
              </a:prstGeom>
              <a:noFill/>
              <a:ln w="158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endParaRPr lang="zh-CN" altLang="en-US" sz="2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23901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4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查看表结构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99823" y="2210851"/>
            <a:ext cx="8071269" cy="246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mysql&gt; SHOW CREATE TABLE my_xs\G;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*************************** 1. row ***************************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       Table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：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 my_xs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Create Table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：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 CREATE TABLE `my_xs` (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  `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学号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` char(6) NOT NULL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  `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姓名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` char(8) NOT NULL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  `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专业名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` char(10) DEFAULT NULL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  `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性别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` tinyint(1) NOT NULL DEFAULT '1' COMMENT '1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为男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为女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'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  `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出生时间</a:t>
            </a: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` date NOT NULL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) ENGINE=InnoDB DEFAULT CHARSET=utf8mb4 COLLATE=utf8mb4_0900_ai_ci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rPr>
              <a:t>1 row in set (0.00 sec)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anose="0207030902020502040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268184" y="3155041"/>
            <a:ext cx="655535" cy="657122"/>
            <a:chOff x="765530" y="3286093"/>
            <a:chExt cx="656530" cy="657462"/>
          </a:xfrm>
        </p:grpSpPr>
        <p:sp>
          <p:nvSpPr>
            <p:cNvPr id="46088" name="等腰三角形 15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46089" name="等腰三角形 16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3360084" y="4796958"/>
            <a:ext cx="7024511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>
                <a:latin typeface="Arial" panose="020B0604020202020204" pitchFamily="34" charset="0"/>
              </a:rPr>
              <a:t>Table</a:t>
            </a:r>
            <a:r>
              <a:rPr lang="zh-CN" altLang="zh-CN" sz="2000" dirty="0">
                <a:latin typeface="Arial" panose="020B0604020202020204" pitchFamily="34" charset="0"/>
              </a:rPr>
              <a:t>表示查询的表名称</a:t>
            </a:r>
            <a:r>
              <a:rPr lang="zh-CN" altLang="en-US" sz="2000" dirty="0">
                <a:latin typeface="Arial" panose="020B0604020202020204" pitchFamily="34" charset="0"/>
              </a:rPr>
              <a:t>。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000" dirty="0">
                <a:latin typeface="Arial" panose="020B0604020202020204" pitchFamily="34" charset="0"/>
              </a:rPr>
              <a:t>Create Table</a:t>
            </a:r>
            <a:r>
              <a:rPr lang="zh-CN" altLang="zh-CN" sz="2000" dirty="0">
                <a:latin typeface="Arial" panose="020B0604020202020204" pitchFamily="34" charset="0"/>
              </a:rPr>
              <a:t>表示创建该数据表的</a:t>
            </a:r>
            <a:r>
              <a:rPr lang="en-US" altLang="zh-CN" sz="2000" dirty="0">
                <a:latin typeface="Arial" panose="020B0604020202020204" pitchFamily="34" charset="0"/>
              </a:rPr>
              <a:t>SQL</a:t>
            </a:r>
            <a:r>
              <a:rPr lang="zh-CN" altLang="zh-CN" sz="2000" dirty="0">
                <a:latin typeface="Arial" panose="020B0604020202020204" pitchFamily="34" charset="0"/>
              </a:rPr>
              <a:t>语句。</a:t>
            </a:r>
            <a:endParaRPr lang="zh-CN" altLang="zh-CN" sz="2000" dirty="0">
              <a:latin typeface="Arial" panose="020B0604020202020204" pitchFamily="34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15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charRg st="15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421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5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修改表结构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矩形 39"/>
          <p:cNvSpPr/>
          <p:nvPr>
            <p:custDataLst>
              <p:tags r:id="rId1"/>
            </p:custDataLst>
          </p:nvPr>
        </p:nvSpPr>
        <p:spPr>
          <a:xfrm>
            <a:off x="2901497" y="3299480"/>
            <a:ext cx="2011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修改字段类型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6" name="矩形 40"/>
          <p:cNvSpPr/>
          <p:nvPr>
            <p:custDataLst>
              <p:tags r:id="rId2"/>
            </p:custDataLst>
          </p:nvPr>
        </p:nvSpPr>
        <p:spPr>
          <a:xfrm>
            <a:off x="2999287" y="2248720"/>
            <a:ext cx="17068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修改字段名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27" name="组合 41"/>
          <p:cNvGrpSpPr/>
          <p:nvPr>
            <p:custDataLst>
              <p:tags r:id="rId3"/>
            </p:custDataLst>
          </p:nvPr>
        </p:nvGrpSpPr>
        <p:grpSpPr>
          <a:xfrm>
            <a:off x="2463415" y="2585217"/>
            <a:ext cx="2947527" cy="307927"/>
            <a:chOff x="2909458" y="1448789"/>
            <a:chExt cx="2947941" cy="308760"/>
          </a:xfrm>
        </p:grpSpPr>
        <p:cxnSp>
          <p:nvCxnSpPr>
            <p:cNvPr id="28" name="直接连接符 27"/>
            <p:cNvCxnSpPr/>
            <p:nvPr>
              <p:custDataLst>
                <p:tags r:id="rId4"/>
              </p:custDataLst>
            </p:nvPr>
          </p:nvCxnSpPr>
          <p:spPr bwMode="auto">
            <a:xfrm>
              <a:off x="3230128" y="1603170"/>
              <a:ext cx="2627271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" name="十字箭头标注 28"/>
            <p:cNvSpPr/>
            <p:nvPr/>
          </p:nvSpPr>
          <p:spPr bwMode="auto">
            <a:xfrm>
              <a:off x="2909458" y="1448789"/>
              <a:ext cx="307970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1" name="组合 45"/>
          <p:cNvGrpSpPr/>
          <p:nvPr>
            <p:custDataLst>
              <p:tags r:id="rId5"/>
            </p:custDataLst>
          </p:nvPr>
        </p:nvGrpSpPr>
        <p:grpSpPr>
          <a:xfrm>
            <a:off x="2461828" y="3669311"/>
            <a:ext cx="2960224" cy="307927"/>
            <a:chOff x="2909458" y="1448789"/>
            <a:chExt cx="2959811" cy="308760"/>
          </a:xfrm>
        </p:grpSpPr>
        <p:cxnSp>
          <p:nvCxnSpPr>
            <p:cNvPr id="32" name="直接连接符 31"/>
            <p:cNvCxnSpPr/>
            <p:nvPr>
              <p:custDataLst>
                <p:tags r:id="rId6"/>
              </p:custDataLst>
            </p:nvPr>
          </p:nvCxnSpPr>
          <p:spPr bwMode="auto">
            <a:xfrm>
              <a:off x="3230038" y="1603168"/>
              <a:ext cx="2639231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3" name="十字箭头标注 32"/>
            <p:cNvSpPr/>
            <p:nvPr/>
          </p:nvSpPr>
          <p:spPr bwMode="auto">
            <a:xfrm>
              <a:off x="2909458" y="1448789"/>
              <a:ext cx="307884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5" name="矩形 53"/>
          <p:cNvSpPr/>
          <p:nvPr>
            <p:custDataLst>
              <p:tags r:id="rId7"/>
            </p:custDataLst>
          </p:nvPr>
        </p:nvSpPr>
        <p:spPr>
          <a:xfrm>
            <a:off x="2899910" y="4413731"/>
            <a:ext cx="23164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修改字段的位置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36" name="组合 54"/>
          <p:cNvGrpSpPr/>
          <p:nvPr>
            <p:custDataLst>
              <p:tags r:id="rId8"/>
            </p:custDataLst>
          </p:nvPr>
        </p:nvGrpSpPr>
        <p:grpSpPr>
          <a:xfrm>
            <a:off x="2458654" y="4783561"/>
            <a:ext cx="2952289" cy="307927"/>
            <a:chOff x="2909458" y="1448789"/>
            <a:chExt cx="2952148" cy="308760"/>
          </a:xfrm>
        </p:grpSpPr>
        <p:cxnSp>
          <p:nvCxnSpPr>
            <p:cNvPr id="37" name="直接连接符 36"/>
            <p:cNvCxnSpPr/>
            <p:nvPr>
              <p:custDataLst>
                <p:tags r:id="rId9"/>
              </p:custDataLst>
            </p:nvPr>
          </p:nvCxnSpPr>
          <p:spPr bwMode="auto">
            <a:xfrm>
              <a:off x="3230068" y="1603168"/>
              <a:ext cx="2631538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十字箭头标注 37"/>
            <p:cNvSpPr/>
            <p:nvPr/>
          </p:nvSpPr>
          <p:spPr bwMode="auto">
            <a:xfrm>
              <a:off x="2909458" y="1448789"/>
              <a:ext cx="307912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0" name="矩形 39"/>
          <p:cNvSpPr/>
          <p:nvPr>
            <p:custDataLst>
              <p:tags r:id="rId10"/>
            </p:custDataLst>
          </p:nvPr>
        </p:nvSpPr>
        <p:spPr>
          <a:xfrm>
            <a:off x="7252476" y="3839681"/>
            <a:ext cx="14020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删除字段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" name="矩形 40"/>
          <p:cNvSpPr/>
          <p:nvPr>
            <p:custDataLst>
              <p:tags r:id="rId11"/>
            </p:custDataLst>
          </p:nvPr>
        </p:nvSpPr>
        <p:spPr>
          <a:xfrm>
            <a:off x="7252476" y="2785746"/>
            <a:ext cx="14020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新增字段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>
            <p:custDataLst>
              <p:tags r:id="rId12"/>
            </p:custDataLst>
          </p:nvPr>
        </p:nvGrpSpPr>
        <p:grpSpPr>
          <a:xfrm>
            <a:off x="6814393" y="3125418"/>
            <a:ext cx="2947527" cy="307927"/>
            <a:chOff x="2909458" y="1448789"/>
            <a:chExt cx="2947941" cy="308760"/>
          </a:xfrm>
        </p:grpSpPr>
        <p:cxnSp>
          <p:nvCxnSpPr>
            <p:cNvPr id="43" name="直接连接符 42"/>
            <p:cNvCxnSpPr/>
            <p:nvPr>
              <p:custDataLst>
                <p:tags r:id="rId13"/>
              </p:custDataLst>
            </p:nvPr>
          </p:nvCxnSpPr>
          <p:spPr bwMode="auto">
            <a:xfrm>
              <a:off x="3230128" y="1603170"/>
              <a:ext cx="2627271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4" name="十字箭头标注 43"/>
            <p:cNvSpPr/>
            <p:nvPr>
              <p:custDataLst>
                <p:tags r:id="rId14"/>
              </p:custDataLst>
            </p:nvPr>
          </p:nvSpPr>
          <p:spPr bwMode="auto">
            <a:xfrm>
              <a:off x="2909458" y="1448789"/>
              <a:ext cx="307970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6" name="组合 45"/>
          <p:cNvGrpSpPr/>
          <p:nvPr>
            <p:custDataLst>
              <p:tags r:id="rId15"/>
            </p:custDataLst>
          </p:nvPr>
        </p:nvGrpSpPr>
        <p:grpSpPr>
          <a:xfrm>
            <a:off x="6812807" y="4209511"/>
            <a:ext cx="2960224" cy="307927"/>
            <a:chOff x="2909458" y="1448789"/>
            <a:chExt cx="2959811" cy="308760"/>
          </a:xfrm>
        </p:grpSpPr>
        <p:cxnSp>
          <p:nvCxnSpPr>
            <p:cNvPr id="47" name="直接连接符 46"/>
            <p:cNvCxnSpPr/>
            <p:nvPr>
              <p:custDataLst>
                <p:tags r:id="rId16"/>
              </p:custDataLst>
            </p:nvPr>
          </p:nvCxnSpPr>
          <p:spPr bwMode="auto">
            <a:xfrm>
              <a:off x="3230038" y="1603168"/>
              <a:ext cx="2639231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8" name="十字箭头标注 47"/>
            <p:cNvSpPr/>
            <p:nvPr>
              <p:custDataLst>
                <p:tags r:id="rId17"/>
              </p:custDataLst>
            </p:nvPr>
          </p:nvSpPr>
          <p:spPr bwMode="auto">
            <a:xfrm>
              <a:off x="2909458" y="1448789"/>
              <a:ext cx="307884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5" grpId="0"/>
      <p:bldP spid="26" grpId="0"/>
      <p:bldP spid="35" grpId="0"/>
      <p:bldP spid="40" grpId="0"/>
      <p:bldP spid="41" grpId="0"/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421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5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修改表结构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2757057" y="2062428"/>
            <a:ext cx="6449004" cy="12555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711987" y="2133861"/>
            <a:ext cx="6449004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742950" lvl="1" indent="-285750"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</a:rPr>
              <a:t>ALTER TABLE </a:t>
            </a:r>
            <a:r>
              <a:rPr lang="zh-CN" altLang="zh-CN" sz="1800" dirty="0">
                <a:latin typeface="Arial" panose="020B0604020202020204" pitchFamily="34" charset="0"/>
              </a:rPr>
              <a:t>数据表名 </a:t>
            </a: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</a:rPr>
              <a:t>CHANGE </a:t>
            </a:r>
            <a:r>
              <a:rPr lang="en-US" altLang="zh-CN" sz="1800" dirty="0">
                <a:latin typeface="Arial" panose="020B0604020202020204" pitchFamily="34" charset="0"/>
              </a:rPr>
              <a:t>[COLUMN] </a:t>
            </a:r>
            <a:r>
              <a:rPr lang="zh-CN" altLang="zh-CN" sz="1800" dirty="0">
                <a:latin typeface="Arial" panose="020B0604020202020204" pitchFamily="34" charset="0"/>
              </a:rPr>
              <a:t>旧字段名 新字段名 字段类型</a:t>
            </a:r>
            <a:r>
              <a:rPr lang="en-US" altLang="zh-CN" sz="1800" dirty="0">
                <a:latin typeface="Arial" panose="020B0604020202020204" pitchFamily="34" charset="0"/>
              </a:rPr>
              <a:t> [</a:t>
            </a:r>
            <a:r>
              <a:rPr lang="zh-CN" altLang="zh-CN" sz="1800" dirty="0">
                <a:latin typeface="Arial" panose="020B0604020202020204" pitchFamily="34" charset="0"/>
              </a:rPr>
              <a:t>字段属性</a:t>
            </a:r>
            <a:r>
              <a:rPr lang="en-US" altLang="zh-CN" sz="1800" dirty="0">
                <a:latin typeface="Arial" panose="020B0604020202020204" pitchFamily="34" charset="0"/>
              </a:rPr>
              <a:t>];</a:t>
            </a: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52" name="矩形 19"/>
          <p:cNvSpPr/>
          <p:nvPr/>
        </p:nvSpPr>
        <p:spPr>
          <a:xfrm>
            <a:off x="1257048" y="3429635"/>
            <a:ext cx="10046714" cy="25533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“</a:t>
            </a:r>
            <a:r>
              <a:rPr lang="zh-CN" altLang="en-US" sz="2000" b="1" dirty="0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旧字段名</a:t>
            </a: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”指的是字段修改前的名称。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 “</a:t>
            </a:r>
            <a:r>
              <a:rPr lang="zh-CN" altLang="en-US" sz="2000" b="1" dirty="0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新字段名</a:t>
            </a: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”指的是字段修改后的名称。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“</a:t>
            </a:r>
            <a:r>
              <a:rPr lang="zh-CN" altLang="en-US" sz="2000" b="1" dirty="0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数据类型</a:t>
            </a: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”表示新字段名的数据类型，不能为空，即使与旧字段的数据类型相同，也必须重新设置。</a:t>
            </a:r>
            <a:endParaRPr lang="zh-CN" altLang="en-US" sz="20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20006" y="1558294"/>
            <a:ext cx="1917680" cy="390392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dirty="0">
                <a:latin typeface="Arial" panose="020B0604020202020204" pitchFamily="34" charset="0"/>
                <a:sym typeface="+mn-ea"/>
              </a:rPr>
              <a:t>修改字段名</a:t>
            </a:r>
            <a:endParaRPr lang="zh-CN" alt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charRg st="1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2">
                                            <p:txEl>
                                              <p:charRg st="19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charRg st="39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2">
                                            <p:txEl>
                                              <p:charRg st="39" end="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ldLvl="0" animBg="1"/>
      <p:bldP spid="51" grpId="0"/>
      <p:bldP spid="52" grpId="0" build="p"/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421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5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修改表结构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268184" y="3155041"/>
            <a:ext cx="655535" cy="657122"/>
            <a:chOff x="765530" y="3286093"/>
            <a:chExt cx="656530" cy="657462"/>
          </a:xfrm>
        </p:grpSpPr>
        <p:sp>
          <p:nvSpPr>
            <p:cNvPr id="52234" name="等腰三角形 13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52235" name="等腰三角形 14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895147" y="2293163"/>
            <a:ext cx="8455636" cy="3659096"/>
            <a:chOff x="1371560" y="2292350"/>
            <a:chExt cx="8456640" cy="3659433"/>
          </a:xfrm>
        </p:grpSpPr>
        <p:sp>
          <p:nvSpPr>
            <p:cNvPr id="52231" name="矩形 2"/>
            <p:cNvSpPr/>
            <p:nvPr/>
          </p:nvSpPr>
          <p:spPr>
            <a:xfrm>
              <a:off x="1371561" y="2753373"/>
              <a:ext cx="7708611" cy="73730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mysql&gt; ALTER TABLE my_xs CHANGE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出生时间</a:t>
              </a:r>
              <a:r>
                <a:rPr lang="en-US" altLang="zh-CN" sz="1400" dirty="0">
                  <a:latin typeface="Courier New" panose="02070309020205020404" pitchFamily="49" charset="0"/>
                </a:rPr>
                <a:t>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出生日期</a:t>
              </a:r>
              <a:r>
                <a:rPr lang="en-US" altLang="zh-CN" sz="1400" dirty="0">
                  <a:latin typeface="Courier New" panose="02070309020205020404" pitchFamily="49" charset="0"/>
                </a:rPr>
                <a:t> date;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Query OK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rows affected (0.63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Records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 Duplicates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 Warnings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52232" name="矩形 3"/>
            <p:cNvSpPr/>
            <p:nvPr/>
          </p:nvSpPr>
          <p:spPr>
            <a:xfrm>
              <a:off x="1371560" y="3490296"/>
              <a:ext cx="8116032" cy="246148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mysql&gt; DESC my_xs;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+-----------------+-----------------+------+-----+---------+-------+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| Field           | Type            | Null | Key | Default | Extra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+-----------------+-----------------+------+-----+---------+-------+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|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学号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        | char(6)         | NO   |     | NULL    |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|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姓名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        | char(8)         | NO   |     | NULL    |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| </a:t>
              </a:r>
              <a:r>
                <a:rPr lang="zh-CN" altLang="en-US" sz="1400" dirty="0">
                  <a:latin typeface="Courier New" panose="02070309020205020404" pitchFamily="49" charset="0"/>
                </a:rPr>
                <a:t>专业名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      | char(10)        | YES  |     | NULL     |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|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性别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        | tinyint(1)      | NO   |     | 1       |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|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出生日期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     | date            | YES  |     | NULL    |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+-----------------+-----------------+------+-----+---------+-------+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5 rows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6" name="矩形 15"/>
            <p:cNvSpPr>
              <a:spLocks noChangeArrowheads="1"/>
            </p:cNvSpPr>
            <p:nvPr/>
          </p:nvSpPr>
          <p:spPr bwMode="auto">
            <a:xfrm>
              <a:off x="1530305" y="2292350"/>
              <a:ext cx="8297895" cy="460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my_xs</a:t>
              </a:r>
              <a:r>
                <a:rPr kumimoji="0" lang="zh-CN" altLang="en-US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数据表中名为</a:t>
              </a:r>
              <a:r>
                <a:rPr kumimoji="0" lang="en-US" altLang="zh-CN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“</a:t>
              </a:r>
              <a:r>
                <a:rPr kumimoji="0" lang="zh-CN" altLang="en-US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出生时间</a:t>
              </a:r>
              <a:r>
                <a:rPr kumimoji="0" lang="en-US" altLang="zh-CN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”</a:t>
              </a:r>
              <a:r>
                <a:rPr kumimoji="0" lang="zh-CN" altLang="en-US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的字段修改为</a:t>
              </a:r>
              <a:r>
                <a:rPr kumimoji="0" lang="en-US" altLang="zh-CN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“</a:t>
              </a:r>
              <a:r>
                <a:rPr kumimoji="0" lang="zh-CN" altLang="en-US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出生日期</a:t>
              </a:r>
              <a:r>
                <a:rPr kumimoji="0" lang="en-US" altLang="zh-CN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”</a:t>
              </a:r>
              <a:endParaRPr kumimoji="0" lang="en-US" altLang="zh-CN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421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5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修改表结构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圆角矩形 10"/>
          <p:cNvSpPr/>
          <p:nvPr/>
        </p:nvSpPr>
        <p:spPr>
          <a:xfrm>
            <a:off x="2033270" y="2339193"/>
            <a:ext cx="8250536" cy="12555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8" name="矩形 11"/>
          <p:cNvSpPr>
            <a:spLocks noChangeArrowheads="1"/>
          </p:cNvSpPr>
          <p:nvPr/>
        </p:nvSpPr>
        <p:spPr bwMode="auto">
          <a:xfrm>
            <a:off x="2033270" y="2699499"/>
            <a:ext cx="8250536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ALTER TABLE 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数据表名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MODIFY 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[COLUMN]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 新类型 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字段属性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];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9" name="矩形 19"/>
          <p:cNvSpPr>
            <a:spLocks noChangeArrowheads="1"/>
          </p:cNvSpPr>
          <p:nvPr/>
        </p:nvSpPr>
        <p:spPr bwMode="auto">
          <a:xfrm>
            <a:off x="1909465" y="3777244"/>
            <a:ext cx="7704521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在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MySQL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中仅修改数据表中的字段类型，通常使用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MODIFY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实现。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5" name="矩形 39"/>
          <p:cNvSpPr/>
          <p:nvPr/>
        </p:nvSpPr>
        <p:spPr>
          <a:xfrm>
            <a:off x="3719732" y="1558270"/>
            <a:ext cx="2011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修改字段类型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8" grpId="0"/>
      <p:bldP spid="19" grpId="0" build="p"/>
      <p:bldP spid="25" grpId="0"/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421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5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修改表结构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268184" y="3155041"/>
            <a:ext cx="655535" cy="657122"/>
            <a:chOff x="765530" y="3286093"/>
            <a:chExt cx="656530" cy="657462"/>
          </a:xfrm>
        </p:grpSpPr>
        <p:sp>
          <p:nvSpPr>
            <p:cNvPr id="54282" name="等腰三角形 14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54283" name="等腰三角形 15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863403" y="2293163"/>
            <a:ext cx="8129034" cy="3118172"/>
            <a:chOff x="1339653" y="2292350"/>
            <a:chExt cx="8130063" cy="3119491"/>
          </a:xfrm>
        </p:grpSpPr>
        <p:sp>
          <p:nvSpPr>
            <p:cNvPr id="54279" name="矩形 2"/>
            <p:cNvSpPr/>
            <p:nvPr/>
          </p:nvSpPr>
          <p:spPr>
            <a:xfrm>
              <a:off x="1339653" y="3069115"/>
              <a:ext cx="6853353" cy="73754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mysql&gt; ALTER TABLE my_xs MODIFY </a:t>
              </a:r>
              <a:r>
                <a:rPr lang="zh-CN" altLang="en-US" sz="1400" dirty="0">
                  <a:latin typeface="Courier New" panose="02070309020205020404" pitchFamily="49" charset="0"/>
                </a:rPr>
                <a:t>专业名</a:t>
              </a:r>
              <a:r>
                <a:rPr lang="en-US" altLang="zh-CN" sz="1400" dirty="0">
                  <a:latin typeface="Courier New" panose="02070309020205020404" pitchFamily="49" charset="0"/>
                </a:rPr>
                <a:t> varchar(255);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Query OK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rows affected (0.41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Records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 Duplicates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 Warnings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54280" name="矩形 4"/>
            <p:cNvSpPr/>
            <p:nvPr/>
          </p:nvSpPr>
          <p:spPr>
            <a:xfrm>
              <a:off x="1339653" y="3811599"/>
              <a:ext cx="6464595" cy="16002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mysql&gt; DESC my_goods des;</a:t>
              </a:r>
              <a:endParaRPr lang="zh-CN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+-------+-----------+------+-----+---------+-------+</a:t>
              </a:r>
              <a:endParaRPr lang="zh-CN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| Field | Type      | Null | Key | Default | Extra |</a:t>
              </a:r>
              <a:endParaRPr lang="zh-CN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+-------+-----------+------+-----+---------+-------+</a:t>
              </a:r>
              <a:endParaRPr lang="zh-CN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| des   | </a:t>
              </a:r>
              <a:r>
                <a:rPr lang="en-US" altLang="zh-CN" sz="1400" b="1" dirty="0">
                  <a:latin typeface="Courier New" panose="02070309020205020404" pitchFamily="49" charset="0"/>
                </a:rPr>
                <a:t>char(255) </a:t>
              </a:r>
              <a:r>
                <a:rPr lang="en-US" altLang="zh-CN" sz="1400" dirty="0">
                  <a:latin typeface="Courier New" panose="02070309020205020404" pitchFamily="49" charset="0"/>
                </a:rPr>
                <a:t>| YES  |     | NULL    |       |</a:t>
              </a:r>
              <a:endParaRPr lang="zh-CN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+-------+-----------+------+-----+---------+-------+</a:t>
              </a:r>
              <a:endParaRPr lang="zh-CN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1 row in set (0.00 sec)</a:t>
              </a:r>
              <a:endParaRPr lang="zh-CN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20" name="矩形 19"/>
            <p:cNvSpPr>
              <a:spLocks noChangeArrowheads="1"/>
            </p:cNvSpPr>
            <p:nvPr/>
          </p:nvSpPr>
          <p:spPr bwMode="auto">
            <a:xfrm>
              <a:off x="1400600" y="2292350"/>
              <a:ext cx="8069116" cy="830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algn="l" defTabSz="914400" rtl="0" eaLnBrk="0" fontAlgn="base" latinLnBrk="0" hangingPunct="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r>
                <a:rPr kumimoji="0" lang="zh-CN" altLang="en-US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修改my_xs数据表中专业名字段的数据类型，将char(10) 修改为VARCHAR(255)</a:t>
              </a:r>
              <a:endParaRPr kumimoji="0" lang="zh-CN" altLang="en-US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421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5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修改表结构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2033270" y="2339193"/>
            <a:ext cx="8345771" cy="12555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279294" y="2455062"/>
            <a:ext cx="8099747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</a:rPr>
              <a:t>ALTER TABLE </a:t>
            </a:r>
            <a:r>
              <a:rPr lang="zh-CN" altLang="en-US" sz="1800" dirty="0">
                <a:latin typeface="Arial" panose="020B0604020202020204" pitchFamily="34" charset="0"/>
              </a:rPr>
              <a:t>数据表名 </a:t>
            </a:r>
            <a:endParaRPr lang="zh-CN" altLang="en-US" sz="18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</a:rPr>
              <a:t>MODIFY </a:t>
            </a:r>
            <a:r>
              <a:rPr lang="en-US" altLang="zh-CN" sz="1800" dirty="0">
                <a:latin typeface="Arial" panose="020B0604020202020204" pitchFamily="34" charset="0"/>
              </a:rPr>
              <a:t>[COLUMN]</a:t>
            </a: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zh-CN" altLang="en-US" sz="1800" dirty="0">
                <a:latin typeface="Arial" panose="020B0604020202020204" pitchFamily="34" charset="0"/>
              </a:rPr>
              <a:t>字段名</a:t>
            </a:r>
            <a:r>
              <a:rPr lang="en-US" altLang="zh-CN" sz="1800" dirty="0">
                <a:latin typeface="Arial" panose="020B0604020202020204" pitchFamily="34" charset="0"/>
              </a:rPr>
              <a:t>1 </a:t>
            </a:r>
            <a:r>
              <a:rPr lang="zh-CN" altLang="en-US" sz="1800" dirty="0">
                <a:latin typeface="Arial" panose="020B0604020202020204" pitchFamily="34" charset="0"/>
              </a:rPr>
              <a:t>数据类型 </a:t>
            </a:r>
            <a:r>
              <a:rPr lang="en-US" altLang="zh-CN" sz="1800" dirty="0">
                <a:latin typeface="Arial" panose="020B0604020202020204" pitchFamily="34" charset="0"/>
              </a:rPr>
              <a:t>[</a:t>
            </a:r>
            <a:r>
              <a:rPr lang="zh-CN" altLang="en-US" sz="1800" dirty="0">
                <a:latin typeface="Arial" panose="020B0604020202020204" pitchFamily="34" charset="0"/>
              </a:rPr>
              <a:t>字段属性</a:t>
            </a:r>
            <a:r>
              <a:rPr lang="en-US" altLang="zh-CN" sz="1800" dirty="0">
                <a:latin typeface="Arial" panose="020B0604020202020204" pitchFamily="34" charset="0"/>
              </a:rPr>
              <a:t>] </a:t>
            </a: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</a:rPr>
              <a:t>[FIRST | AFTER </a:t>
            </a:r>
            <a:r>
              <a:rPr lang="zh-CN" altLang="en-US" sz="1800" dirty="0">
                <a:solidFill>
                  <a:srgbClr val="FF0000"/>
                </a:solidFill>
                <a:latin typeface="Arial" panose="020B0604020202020204" pitchFamily="34" charset="0"/>
              </a:rPr>
              <a:t>字段名</a:t>
            </a: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</a:rPr>
              <a:t>2];</a:t>
            </a:r>
            <a:endParaRPr lang="en-US" altLang="zh-CN" sz="18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2" name="矩形 19"/>
          <p:cNvSpPr>
            <a:spLocks noChangeArrowheads="1"/>
          </p:cNvSpPr>
          <p:nvPr/>
        </p:nvSpPr>
        <p:spPr bwMode="auto">
          <a:xfrm>
            <a:off x="1952320" y="3691532"/>
            <a:ext cx="816165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FIRST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：表示将字段名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调整为数据表的第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个字段。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AFTER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</a:t>
            </a:r>
            <a:r>
              <a:rPr kumimoji="0" lang="en-US" altLang="zh-CN" sz="2000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：表示将字段名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插入到字段名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的后面。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5" name="矩形 53"/>
          <p:cNvSpPr/>
          <p:nvPr/>
        </p:nvSpPr>
        <p:spPr>
          <a:xfrm>
            <a:off x="3791780" y="1587041"/>
            <a:ext cx="23164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修改字段的位置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charRg st="27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2">
                                            <p:txEl>
                                              <p:charRg st="27" end="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ldLvl="0" animBg="1"/>
      <p:bldP spid="51" grpId="0"/>
      <p:bldP spid="52" grpId="0" build="p"/>
      <p:bldP spid="35" grpId="0"/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421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5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修改表结构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268184" y="3155041"/>
            <a:ext cx="655535" cy="657122"/>
            <a:chOff x="765530" y="3286093"/>
            <a:chExt cx="656530" cy="657462"/>
          </a:xfrm>
        </p:grpSpPr>
        <p:sp>
          <p:nvSpPr>
            <p:cNvPr id="56330" name="等腰三角形 13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56331" name="等腰三角形 14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852292" y="2123327"/>
            <a:ext cx="8498490" cy="3767643"/>
            <a:chOff x="1329036" y="2122222"/>
            <a:chExt cx="8499267" cy="3768850"/>
          </a:xfrm>
        </p:grpSpPr>
        <p:sp>
          <p:nvSpPr>
            <p:cNvPr id="16" name="矩形 15"/>
            <p:cNvSpPr>
              <a:spLocks noChangeArrowheads="1"/>
            </p:cNvSpPr>
            <p:nvPr/>
          </p:nvSpPr>
          <p:spPr bwMode="auto">
            <a:xfrm>
              <a:off x="1530635" y="2122222"/>
              <a:ext cx="8297668" cy="460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修改</a:t>
              </a:r>
              <a:r>
                <a:rPr kumimoji="0" lang="en-US" altLang="zh-CN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my_xs</a:t>
              </a:r>
              <a:r>
                <a:rPr kumimoji="0" lang="zh-CN" altLang="en-US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数据表中出生日期字段的数据类型到姓名字段之后</a:t>
              </a:r>
              <a:endParaRPr kumimoji="0" lang="zh-CN" altLang="en-US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56328" name="矩形 4"/>
            <p:cNvSpPr/>
            <p:nvPr/>
          </p:nvSpPr>
          <p:spPr>
            <a:xfrm>
              <a:off x="1329036" y="2668707"/>
              <a:ext cx="7283302" cy="73747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mysql&gt; ALTER TABLE my_xs MODIFY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出生日期</a:t>
              </a:r>
              <a:r>
                <a:rPr lang="en-US" altLang="zh-CN" sz="1400" dirty="0">
                  <a:latin typeface="Courier New" panose="02070309020205020404" pitchFamily="49" charset="0"/>
                </a:rPr>
                <a:t> DATE AFTER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姓名</a:t>
              </a:r>
              <a:r>
                <a:rPr lang="en-US" altLang="zh-CN" sz="1400" dirty="0">
                  <a:latin typeface="Courier New" panose="02070309020205020404" pitchFamily="49" charset="0"/>
                </a:rPr>
                <a:t>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Query OK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rows affected (0.51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Records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 Duplicates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 Warnings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332845" y="3429024"/>
              <a:ext cx="8289122" cy="2462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cs typeface="宋体" panose="02010600030101010101" pitchFamily="2" charset="-122"/>
                </a:rPr>
                <a:t>mysql&gt; DESC my_xs;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</a:rPr>
                <a:t>+-----------------+-----------------+------+-----+---------+-------+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</a:rPr>
                <a:t>| Field           | Type            | Null | Key | Default | Extra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</a:rPr>
                <a:t>+-----------------+-----------------+------+-----+---------+-------+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</a:rPr>
                <a:t>| 学号</a:t>
              </a: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             </a:t>
              </a: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</a:rPr>
                <a:t>| char(6)         | NO   |     | NULL    |      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</a:rPr>
                <a:t>| 姓名</a:t>
              </a: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             </a:t>
              </a: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</a:rPr>
                <a:t>| char(8)         | NO   |     | NULL    |      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</a:rPr>
                <a:t>| 出生日期</a:t>
              </a: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          </a:t>
              </a: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</a:rPr>
                <a:t>| date            | YES  |     |</a:t>
              </a: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 NULL    </a:t>
              </a: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</a:rPr>
                <a:t>|      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</a:rPr>
                <a:t>| 专业名</a:t>
              </a: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           </a:t>
              </a: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</a:rPr>
                <a:t>| varchar(255)     | YES  |     |</a:t>
              </a: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 NULL    </a:t>
              </a: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</a:rPr>
                <a:t>|     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</a:rPr>
                <a:t>| 性别</a:t>
              </a: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             </a:t>
              </a: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</a:rPr>
                <a:t>| tinyint(1)      | NO   |     | 1       |      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</a:rPr>
                <a:t>+-----------------+-----------------+------+-----+---------+-------+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cs typeface="宋体" panose="02010600030101010101" pitchFamily="2" charset="-122"/>
                </a:rPr>
                <a:t>5 rows in set (0.00 sec)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" name="圆角矩形 25"/>
          <p:cNvSpPr/>
          <p:nvPr/>
        </p:nvSpPr>
        <p:spPr>
          <a:xfrm>
            <a:off x="2615791" y="2339193"/>
            <a:ext cx="7207712" cy="243484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2616118" y="2510469"/>
            <a:ext cx="7296834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#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语法格式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：新增一个字段，并可指定其位置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ALTER TABLE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数据表名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ADD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[COLUMN]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新字段名 字段类型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[FIRST | AFTER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];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#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语法格式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：同时新增多个字段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ALTER TABLE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数据表名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ADD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[COLUMN] (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新字段名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字段类型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1,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新字段名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字段类型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2, ...);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8" name="矩形 19"/>
          <p:cNvSpPr/>
          <p:nvPr/>
        </p:nvSpPr>
        <p:spPr>
          <a:xfrm>
            <a:off x="2542778" y="4886732"/>
            <a:ext cx="7434688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在不指定位置的情况下，新增的字段默认添加到表的最后。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新增多个字段时不能指定字段的位置。</a:t>
            </a:r>
            <a:endParaRPr lang="zh-CN" altLang="en-US" sz="20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2" name="矩形 11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-16824" y="1296057"/>
              <a:ext cx="30421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5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修改表结构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008099" y="1586640"/>
            <a:ext cx="14020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新增字段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charRg st="27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>
                                            <p:txEl>
                                              <p:charRg st="27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/>
      <p:bldP spid="28" grpId="0" build="p"/>
      <p:bldP spid="41" grpId="0"/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" name="组合 11"/>
          <p:cNvGrpSpPr/>
          <p:nvPr/>
        </p:nvGrpSpPr>
        <p:grpSpPr>
          <a:xfrm>
            <a:off x="2268184" y="3155041"/>
            <a:ext cx="655535" cy="657122"/>
            <a:chOff x="765530" y="3286093"/>
            <a:chExt cx="656530" cy="657462"/>
          </a:xfrm>
        </p:grpSpPr>
        <p:sp>
          <p:nvSpPr>
            <p:cNvPr id="58378" name="等腰三角形 1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58379" name="等腰三角形 1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5" name="矩形 1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-16824" y="1296057"/>
              <a:ext cx="30421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5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修改表结构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820547" y="2123327"/>
            <a:ext cx="7767207" cy="3838178"/>
            <a:chOff x="1297123" y="2122222"/>
            <a:chExt cx="7767609" cy="3838535"/>
          </a:xfrm>
        </p:grpSpPr>
        <p:sp>
          <p:nvSpPr>
            <p:cNvPr id="58375" name="矩形 1"/>
            <p:cNvSpPr/>
            <p:nvPr/>
          </p:nvSpPr>
          <p:spPr>
            <a:xfrm>
              <a:off x="1297123" y="2590735"/>
              <a:ext cx="6588121" cy="7373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mysql&gt; ALTER TABLE my_xs ADD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年级</a:t>
              </a:r>
              <a:r>
                <a:rPr lang="en-US" altLang="zh-CN" sz="1400" dirty="0">
                  <a:latin typeface="Courier New" panose="02070309020205020404" pitchFamily="49" charset="0"/>
                </a:rPr>
                <a:t> CHAR(4) AFTER </a:t>
              </a:r>
              <a:r>
                <a:rPr lang="zh-CN" altLang="en-US" sz="1400" dirty="0">
                  <a:latin typeface="Courier New" panose="02070309020205020404" pitchFamily="49" charset="0"/>
                </a:rPr>
                <a:t>专业名</a:t>
              </a:r>
              <a:r>
                <a:rPr lang="en-US" altLang="zh-CN" sz="1400" dirty="0">
                  <a:latin typeface="Courier New" panose="02070309020205020404" pitchFamily="49" charset="0"/>
                </a:rPr>
                <a:t>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Query OK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rows affected (0.39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Records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 Duplicates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 Warnings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297123" y="3283983"/>
              <a:ext cx="7767609" cy="2676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mysql&gt; DESC my_xs;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+-----------------+-----------------+------+-----+---------+-------+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| Field           | Type            | Null | Key | Default | Extra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+-----------------+-----------------+------+-----+---------+-------+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| 学号             | char(6)         | NO   |     | NULL    |      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| 姓名             | char(8)         | NO   |     | NULL    |      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| 出生日期          | date            | YES  |     | NULL    |      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| 专业名           | varchar(255)    | YES  |     | NULL     |      |</a:t>
              </a:r>
              <a:endParaRPr lang="en-US" altLang="zh-CN" sz="1400" noProof="0">
                <a:ln>
                  <a:noFill/>
                </a:ln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sym typeface="+mn-ea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| </a:t>
              </a:r>
              <a:r>
                <a:rPr lang="zh-CN" altLang="en-US" sz="1400" dirty="0">
                  <a:latin typeface="Courier New" panose="02070309020205020404" pitchFamily="49" charset="0"/>
                  <a:sym typeface="+mn-ea"/>
                </a:rPr>
                <a:t>年级</a:t>
              </a:r>
              <a:r>
                <a:rPr lang="en-US" altLang="zh-CN" sz="1400" dirty="0">
                  <a:latin typeface="Courier New" panose="02070309020205020404" pitchFamily="49" charset="0"/>
                  <a:sym typeface="+mn-ea"/>
                </a:rPr>
                <a:t>  </a:t>
              </a: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           | char(4)         | YES  |     | NULL    |      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| 性别             | tinyint(1)      | NO   |     | 1       |      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+-----------------+-----------------+------+-----+---------+-------+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6 rows in set (0.00 sec)</a:t>
              </a:r>
              <a:endPara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矩形 18"/>
            <p:cNvSpPr>
              <a:spLocks noChangeArrowheads="1"/>
            </p:cNvSpPr>
            <p:nvPr/>
          </p:nvSpPr>
          <p:spPr bwMode="auto">
            <a:xfrm>
              <a:off x="1338394" y="2122222"/>
              <a:ext cx="6766910" cy="460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在</a:t>
              </a:r>
              <a:r>
                <a:rPr kumimoji="0" lang="en-US" altLang="zh-CN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my_xs</a:t>
              </a:r>
              <a:r>
                <a:rPr kumimoji="0" lang="zh-CN" altLang="en-US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数据表中字段专业名后新增一个年级字段</a:t>
              </a:r>
              <a:endParaRPr kumimoji="0" lang="zh-CN" altLang="en-US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020" y="3014345"/>
            <a:ext cx="5852795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数据库操作</a:t>
            </a:r>
            <a:endParaRPr lang="zh-CN" altLang="en-US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415415" y="3014345"/>
            <a:ext cx="1734820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48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4.1</a:t>
            </a:r>
            <a:endParaRPr lang="en-US" altLang="en-GB" sz="48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421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5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修改表结构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圆角矩形 10"/>
          <p:cNvSpPr/>
          <p:nvPr/>
        </p:nvSpPr>
        <p:spPr>
          <a:xfrm>
            <a:off x="2703091" y="2339193"/>
            <a:ext cx="6856928" cy="12555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8" name="矩形 11"/>
          <p:cNvSpPr>
            <a:spLocks noChangeArrowheads="1"/>
          </p:cNvSpPr>
          <p:nvPr/>
        </p:nvSpPr>
        <p:spPr bwMode="auto">
          <a:xfrm>
            <a:off x="2703091" y="2699499"/>
            <a:ext cx="685692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ALTER TABLE </a:t>
            </a:r>
            <a:r>
              <a:rPr kumimoji="0" lang="zh-CN" altLang="en-US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数据表名</a:t>
            </a:r>
            <a:r>
              <a:rPr kumimoji="0" lang="zh-CN" altLang="en-US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kumimoji="0" lang="en-US" altLang="zh-CN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DROP </a:t>
            </a:r>
            <a:r>
              <a:rPr kumimoji="0" lang="en-US" altLang="zh-CN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[COLUMN] </a:t>
            </a:r>
            <a:r>
              <a:rPr kumimoji="0" lang="zh-CN" altLang="en-US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</a:t>
            </a:r>
            <a:r>
              <a:rPr kumimoji="0" lang="en-US" altLang="zh-CN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en-US" altLang="zh-CN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9" name="矩形 19"/>
          <p:cNvSpPr/>
          <p:nvPr/>
        </p:nvSpPr>
        <p:spPr>
          <a:xfrm>
            <a:off x="2536429" y="3777244"/>
            <a:ext cx="7704521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删除字段指的是将某个字段从数据表中删除。</a:t>
            </a:r>
            <a:endParaRPr lang="zh-CN" altLang="en-US" sz="20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079829" y="1586835"/>
            <a:ext cx="14020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删除字段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8" grpId="0"/>
      <p:bldP spid="19" grpId="0" build="p"/>
      <p:bldP spid="40" grpId="0"/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421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5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修改表结构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268184" y="3155041"/>
            <a:ext cx="655535" cy="657122"/>
            <a:chOff x="765530" y="3286093"/>
            <a:chExt cx="656530" cy="657462"/>
          </a:xfrm>
        </p:grpSpPr>
        <p:sp>
          <p:nvSpPr>
            <p:cNvPr id="60426" name="等腰三角形 14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60427" name="等腰三角形 15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850705" y="2293163"/>
            <a:ext cx="8033182" cy="3605140"/>
            <a:chOff x="1327727" y="2292350"/>
            <a:chExt cx="8033206" cy="3605834"/>
          </a:xfrm>
        </p:grpSpPr>
        <p:sp>
          <p:nvSpPr>
            <p:cNvPr id="20" name="矩形 19"/>
            <p:cNvSpPr>
              <a:spLocks noChangeArrowheads="1"/>
            </p:cNvSpPr>
            <p:nvPr/>
          </p:nvSpPr>
          <p:spPr bwMode="auto">
            <a:xfrm>
              <a:off x="1530896" y="2292350"/>
              <a:ext cx="4011942" cy="460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删除</a:t>
              </a:r>
              <a:r>
                <a:rPr kumimoji="0" lang="en-US" altLang="zh-CN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my_xs</a:t>
              </a:r>
              <a:r>
                <a:rPr kumimoji="0" lang="zh-CN" altLang="en-US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数据表中年级字段</a:t>
              </a:r>
              <a:endParaRPr kumimoji="0" lang="zh-CN" altLang="en-US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0424" name="矩形 1"/>
            <p:cNvSpPr/>
            <p:nvPr/>
          </p:nvSpPr>
          <p:spPr>
            <a:xfrm>
              <a:off x="1327727" y="2755831"/>
              <a:ext cx="5714336" cy="7373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mysql&gt;  ALTER TABLE my_xs DROP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年级</a:t>
              </a:r>
              <a:r>
                <a:rPr lang="en-US" altLang="zh-CN" sz="1400" dirty="0">
                  <a:latin typeface="Courier New" panose="02070309020205020404" pitchFamily="49" charset="0"/>
                </a:rPr>
                <a:t>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Query OK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rows affected (0.39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Records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 Duplicates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 Warnings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60425" name="矩形 3"/>
            <p:cNvSpPr/>
            <p:nvPr/>
          </p:nvSpPr>
          <p:spPr>
            <a:xfrm>
              <a:off x="1336614" y="3436450"/>
              <a:ext cx="8024319" cy="24617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mysql&gt; DESC my_xs;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+-----------------+-----------------+------+-----+---------+-------+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| Field           | Type            | Null | Key | Default | Extra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+-----------------+-----------------+------+-----+---------+-------+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| 学号             | char(6)         | NO   |     | NULL    |      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| 姓名             | char(8)         | NO   |     | NULL    |      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| 出生日期          | date            | YES  |     | NULL    |      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| 专业名           | varchar(255)     | YES  |     | NULL    |     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| 性别             | tinyint(1)      | NO   |     | 1       |       |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sym typeface="+mn-ea"/>
                </a:rPr>
                <a:t>+-----------------+-----------------+------+-----+---------+-------+</a:t>
              </a: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anose="02070309020205020404"/>
                <a:ea typeface="宋体" panose="02010600030101010101" pitchFamily="2" charset="-122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noProof="0">
                  <a:ln>
                    <a:noFill/>
                  </a:ln>
                  <a:effectLst/>
                  <a:uLnTx/>
                  <a:uFillTx/>
                  <a:latin typeface="Courier New" panose="02070309020205020404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5 rows in set (0.00 sec)</a:t>
              </a:r>
              <a:endParaRPr lang="zh-CN" altLang="zh-CN" sz="1400" dirty="0">
                <a:latin typeface="Courier New" panose="02070309020205020404" pitchFamily="49" charset="0"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25172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6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删除数据表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331674" y="2126502"/>
            <a:ext cx="7612460" cy="12555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650711" y="2486807"/>
            <a:ext cx="7144222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DROP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[TEMPORARY]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TABLE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[IF EXISTS]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数据表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 [,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数据表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2] …;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3" name="矩形 19"/>
          <p:cNvSpPr/>
          <p:nvPr/>
        </p:nvSpPr>
        <p:spPr>
          <a:xfrm>
            <a:off x="2228266" y="3542626"/>
            <a:ext cx="8435635" cy="25533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删除数据表操作指的是删除指定数据库中已经存在的表。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在删除数据表的同时，存储在数据表中的数据都将被删除。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同时删除多个数据表时，多个数据表之间使用逗号分隔。</a:t>
            </a:r>
            <a:endParaRPr lang="en-US" altLang="zh-CN" sz="2000" dirty="0"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可选项</a:t>
            </a:r>
            <a:r>
              <a:rPr lang="en-US" altLang="zh-CN" sz="2000" dirty="0">
                <a:latin typeface="Times New Roman" panose="02020603050405020304" charset="0"/>
                <a:cs typeface="Times New Roman" panose="02020603050405020304" charset="0"/>
              </a:rPr>
              <a:t>IF EXISTS</a:t>
            </a:r>
            <a:r>
              <a:rPr lang="zh-CN" altLang="en-US" sz="2000" dirty="0">
                <a:latin typeface="Times New Roman" panose="02020603050405020304" charset="0"/>
                <a:cs typeface="Times New Roman" panose="02020603050405020304" charset="0"/>
              </a:rPr>
              <a:t>用于在删除一个不存在的数据表时，防止产生错误。</a:t>
            </a:r>
            <a:endParaRPr lang="zh-CN" altLang="en-US" sz="20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26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charRg st="26" end="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53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>
                                            <p:txEl>
                                              <p:charRg st="53" end="7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79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charRg st="79" end="1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ldLvl="0" animBg="1"/>
      <p:bldP spid="12" grpId="0"/>
      <p:bldP spid="13" grpId="0" build="p"/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25172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6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lang="zh-CN" altLang="en-US" sz="2000" b="1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删除数据表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268184" y="3155041"/>
            <a:ext cx="655535" cy="657122"/>
            <a:chOff x="765530" y="3286093"/>
            <a:chExt cx="656530" cy="657462"/>
          </a:xfrm>
        </p:grpSpPr>
        <p:sp>
          <p:nvSpPr>
            <p:cNvPr id="60426" name="等腰三角形 14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60427" name="等腰三角形 15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850705" y="2293163"/>
            <a:ext cx="8033182" cy="2679966"/>
            <a:chOff x="1327727" y="2292350"/>
            <a:chExt cx="8033206" cy="2680482"/>
          </a:xfrm>
        </p:grpSpPr>
        <p:sp>
          <p:nvSpPr>
            <p:cNvPr id="20" name="矩形 19"/>
            <p:cNvSpPr>
              <a:spLocks noChangeArrowheads="1"/>
            </p:cNvSpPr>
            <p:nvPr/>
          </p:nvSpPr>
          <p:spPr bwMode="auto">
            <a:xfrm>
              <a:off x="1530896" y="2292350"/>
              <a:ext cx="2481588" cy="460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删除</a:t>
              </a:r>
              <a:r>
                <a:rPr kumimoji="0" lang="en-US" altLang="zh-CN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my_xs</a:t>
              </a:r>
              <a:r>
                <a:rPr kumimoji="0" lang="zh-CN" altLang="en-US" b="1" i="0" u="sng" strike="noStrike" kern="1200" cap="none" spc="0" normalizeH="0" baseline="0" noProof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数据表</a:t>
              </a:r>
              <a:endParaRPr kumimoji="0" lang="zh-CN" altLang="en-US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60424" name="矩形 1"/>
            <p:cNvSpPr/>
            <p:nvPr/>
          </p:nvSpPr>
          <p:spPr>
            <a:xfrm>
              <a:off x="1327727" y="2755831"/>
              <a:ext cx="5714336" cy="5220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mysql&gt; DROP TABLE IF EXISTS my_xs;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Query OK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 rows affected (0.01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60425" name="矩形 3"/>
            <p:cNvSpPr/>
            <p:nvPr/>
          </p:nvSpPr>
          <p:spPr>
            <a:xfrm>
              <a:off x="1336614" y="3372959"/>
              <a:ext cx="8024319" cy="15998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SHOW TABLES;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dirty="0">
                  <a:latin typeface="Courier New" panose="02070309020205020404" pitchFamily="49" charset="0"/>
                </a:rPr>
                <a:t>| Tables_in_xscj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dirty="0">
                  <a:latin typeface="Courier New" panose="02070309020205020404" pitchFamily="49" charset="0"/>
                </a:rPr>
                <a:t>| xs      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marL="0" marR="0" lvl="0" indent="2286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400" dirty="0">
                  <a:latin typeface="Courier New" panose="02070309020205020404" pitchFamily="49" charset="0"/>
                </a:rPr>
                <a:t>1 row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8250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数据表操作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020" y="3014345"/>
            <a:ext cx="5852795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数据操作</a:t>
            </a:r>
            <a:endParaRPr lang="zh-CN" altLang="en-US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415415" y="3014345"/>
            <a:ext cx="1734820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48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4.3</a:t>
            </a:r>
            <a:endParaRPr lang="en-US" altLang="en-GB" sz="48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>
            <a:off x="4222101" y="1627313"/>
            <a:ext cx="5399831" cy="541253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466" tIns="45712" rIns="8532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26" name="椭圆 7"/>
          <p:cNvSpPr/>
          <p:nvPr>
            <p:custDataLst>
              <p:tags r:id="rId2"/>
            </p:custDataLst>
          </p:nvPr>
        </p:nvSpPr>
        <p:spPr>
          <a:xfrm>
            <a:off x="3512112" y="1627313"/>
            <a:ext cx="539666" cy="541253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9228" name="TextBox 218"/>
          <p:cNvSpPr txBox="1"/>
          <p:nvPr>
            <p:custDataLst>
              <p:tags r:id="rId3"/>
            </p:custDataLst>
          </p:nvPr>
        </p:nvSpPr>
        <p:spPr>
          <a:xfrm>
            <a:off x="4526854" y="1743631"/>
            <a:ext cx="509507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添加数据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4"/>
            </p:custDataLst>
          </p:nvPr>
        </p:nvSpPr>
        <p:spPr>
          <a:xfrm>
            <a:off x="4222101" y="2311418"/>
            <a:ext cx="5399831" cy="539666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466" tIns="45712" rIns="8532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30" name="椭圆 11"/>
          <p:cNvSpPr/>
          <p:nvPr>
            <p:custDataLst>
              <p:tags r:id="rId5"/>
            </p:custDataLst>
          </p:nvPr>
        </p:nvSpPr>
        <p:spPr>
          <a:xfrm>
            <a:off x="3512112" y="2311418"/>
            <a:ext cx="539666" cy="539666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9232" name="TextBox 218"/>
          <p:cNvSpPr txBox="1"/>
          <p:nvPr>
            <p:custDataLst>
              <p:tags r:id="rId6"/>
            </p:custDataLst>
          </p:nvPr>
        </p:nvSpPr>
        <p:spPr>
          <a:xfrm>
            <a:off x="4526854" y="2427737"/>
            <a:ext cx="509507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查询数据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>
            <p:custDataLst>
              <p:tags r:id="rId7"/>
            </p:custDataLst>
          </p:nvPr>
        </p:nvSpPr>
        <p:spPr>
          <a:xfrm>
            <a:off x="4234799" y="2995523"/>
            <a:ext cx="5399831" cy="539666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466" tIns="45712" rIns="8532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34" name="椭圆 15"/>
          <p:cNvSpPr/>
          <p:nvPr>
            <p:custDataLst>
              <p:tags r:id="rId8"/>
            </p:custDataLst>
          </p:nvPr>
        </p:nvSpPr>
        <p:spPr>
          <a:xfrm>
            <a:off x="3524809" y="2995523"/>
            <a:ext cx="539666" cy="539666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9236" name="TextBox 218"/>
          <p:cNvSpPr txBox="1"/>
          <p:nvPr>
            <p:custDataLst>
              <p:tags r:id="rId9"/>
            </p:custDataLst>
          </p:nvPr>
        </p:nvSpPr>
        <p:spPr>
          <a:xfrm>
            <a:off x="4539553" y="3111843"/>
            <a:ext cx="509507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修改数据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任意多边形 18"/>
          <p:cNvSpPr/>
          <p:nvPr>
            <p:custDataLst>
              <p:tags r:id="rId10"/>
            </p:custDataLst>
          </p:nvPr>
        </p:nvSpPr>
        <p:spPr>
          <a:xfrm>
            <a:off x="4222101" y="3679630"/>
            <a:ext cx="5399831" cy="539666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466" tIns="45712" rIns="8532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38" name="椭圆 19"/>
          <p:cNvSpPr/>
          <p:nvPr>
            <p:custDataLst>
              <p:tags r:id="rId11"/>
            </p:custDataLst>
          </p:nvPr>
        </p:nvSpPr>
        <p:spPr>
          <a:xfrm>
            <a:off x="3512112" y="3679630"/>
            <a:ext cx="539666" cy="539666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4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9240" name="TextBox 218"/>
          <p:cNvSpPr txBox="1"/>
          <p:nvPr>
            <p:custDataLst>
              <p:tags r:id="rId12"/>
            </p:custDataLst>
          </p:nvPr>
        </p:nvSpPr>
        <p:spPr>
          <a:xfrm>
            <a:off x="4526854" y="3795948"/>
            <a:ext cx="509507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删除数据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1091394" y="155135"/>
            <a:ext cx="4715726" cy="776166"/>
          </a:xfrm>
          <a:prstGeom prst="rect">
            <a:avLst/>
          </a:prstGeom>
          <a:noFill/>
          <a:ln>
            <a:noFill/>
          </a:ln>
        </p:spPr>
        <p:txBody>
          <a:bodyPr vert="horz" lIns="90155" tIns="46982" rIns="90155" bIns="46982" rtlCol="0" anchor="ctr" anchorCtr="0">
            <a:noAutofit/>
          </a:bodyPr>
          <a:lstStyle>
            <a:lvl1pPr marL="0" marR="0" lvl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91394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64202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1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添加数据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39"/>
          <p:cNvSpPr/>
          <p:nvPr>
            <p:custDataLst>
              <p:tags r:id="rId1"/>
            </p:custDataLst>
          </p:nvPr>
        </p:nvSpPr>
        <p:spPr>
          <a:xfrm>
            <a:off x="4006224" y="3299480"/>
            <a:ext cx="2468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dirty="0">
                <a:latin typeface="Arial" panose="020B0604020202020204" pitchFamily="34" charset="0"/>
              </a:rPr>
              <a:t>为部分字段添加数据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12" name="矩形 40"/>
          <p:cNvSpPr/>
          <p:nvPr>
            <p:custDataLst>
              <p:tags r:id="rId2"/>
            </p:custDataLst>
          </p:nvPr>
        </p:nvSpPr>
        <p:spPr>
          <a:xfrm>
            <a:off x="4006224" y="2245545"/>
            <a:ext cx="2468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dirty="0">
                <a:latin typeface="Arial" panose="020B0604020202020204" pitchFamily="34" charset="0"/>
              </a:rPr>
              <a:t>为所有字段添加数据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grpSp>
        <p:nvGrpSpPr>
          <p:cNvPr id="13" name="组合 41"/>
          <p:cNvGrpSpPr/>
          <p:nvPr>
            <p:custDataLst>
              <p:tags r:id="rId3"/>
            </p:custDataLst>
          </p:nvPr>
        </p:nvGrpSpPr>
        <p:grpSpPr>
          <a:xfrm>
            <a:off x="3568142" y="2585217"/>
            <a:ext cx="4753820" cy="307927"/>
            <a:chOff x="2909458" y="1448789"/>
            <a:chExt cx="4754598" cy="308760"/>
          </a:xfrm>
        </p:grpSpPr>
        <p:cxnSp>
          <p:nvCxnSpPr>
            <p:cNvPr id="14" name="直接连接符 13"/>
            <p:cNvCxnSpPr/>
            <p:nvPr>
              <p:custDataLst>
                <p:tags r:id="rId4"/>
              </p:custDataLst>
            </p:nvPr>
          </p:nvCxnSpPr>
          <p:spPr bwMode="auto">
            <a:xfrm>
              <a:off x="3230135" y="1603170"/>
              <a:ext cx="4433921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十字箭头标注 14"/>
            <p:cNvSpPr/>
            <p:nvPr>
              <p:custDataLst>
                <p:tags r:id="rId5"/>
              </p:custDataLst>
            </p:nvPr>
          </p:nvSpPr>
          <p:spPr bwMode="auto">
            <a:xfrm>
              <a:off x="2909458" y="1448789"/>
              <a:ext cx="307977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7" name="组合 45"/>
          <p:cNvGrpSpPr/>
          <p:nvPr>
            <p:custDataLst>
              <p:tags r:id="rId6"/>
            </p:custDataLst>
          </p:nvPr>
        </p:nvGrpSpPr>
        <p:grpSpPr>
          <a:xfrm>
            <a:off x="3566556" y="3669311"/>
            <a:ext cx="4755407" cy="307927"/>
            <a:chOff x="2909458" y="1448789"/>
            <a:chExt cx="4756186" cy="308760"/>
          </a:xfrm>
        </p:grpSpPr>
        <p:cxnSp>
          <p:nvCxnSpPr>
            <p:cNvPr id="18" name="直接连接符 17"/>
            <p:cNvCxnSpPr/>
            <p:nvPr>
              <p:custDataLst>
                <p:tags r:id="rId7"/>
              </p:custDataLst>
            </p:nvPr>
          </p:nvCxnSpPr>
          <p:spPr bwMode="auto">
            <a:xfrm>
              <a:off x="3230135" y="1603168"/>
              <a:ext cx="4435509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十字箭头标注 18"/>
            <p:cNvSpPr/>
            <p:nvPr>
              <p:custDataLst>
                <p:tags r:id="rId8"/>
              </p:custDataLst>
            </p:nvPr>
          </p:nvSpPr>
          <p:spPr bwMode="auto">
            <a:xfrm>
              <a:off x="2909458" y="1448789"/>
              <a:ext cx="307977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1" name="矩形 53"/>
          <p:cNvSpPr/>
          <p:nvPr>
            <p:custDataLst>
              <p:tags r:id="rId9"/>
            </p:custDataLst>
          </p:nvPr>
        </p:nvSpPr>
        <p:spPr>
          <a:xfrm>
            <a:off x="4004637" y="4413731"/>
            <a:ext cx="2214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dirty="0">
                <a:latin typeface="Arial" panose="020B0604020202020204" pitchFamily="34" charset="0"/>
              </a:rPr>
              <a:t>一次添加多行数据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grpSp>
        <p:nvGrpSpPr>
          <p:cNvPr id="22" name="组合 54"/>
          <p:cNvGrpSpPr/>
          <p:nvPr>
            <p:custDataLst>
              <p:tags r:id="rId10"/>
            </p:custDataLst>
          </p:nvPr>
        </p:nvGrpSpPr>
        <p:grpSpPr>
          <a:xfrm>
            <a:off x="3563381" y="4783561"/>
            <a:ext cx="4755407" cy="307927"/>
            <a:chOff x="2909458" y="1448789"/>
            <a:chExt cx="4756186" cy="308760"/>
          </a:xfrm>
        </p:grpSpPr>
        <p:cxnSp>
          <p:nvCxnSpPr>
            <p:cNvPr id="23" name="直接连接符 22"/>
            <p:cNvCxnSpPr/>
            <p:nvPr>
              <p:custDataLst>
                <p:tags r:id="rId11"/>
              </p:custDataLst>
            </p:nvPr>
          </p:nvCxnSpPr>
          <p:spPr bwMode="auto">
            <a:xfrm>
              <a:off x="3230135" y="1603168"/>
              <a:ext cx="4435509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十字箭头标注 23"/>
            <p:cNvSpPr/>
            <p:nvPr>
              <p:custDataLst>
                <p:tags r:id="rId12"/>
              </p:custDataLst>
            </p:nvPr>
          </p:nvSpPr>
          <p:spPr bwMode="auto">
            <a:xfrm>
              <a:off x="2909458" y="1448789"/>
              <a:ext cx="307977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21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90" name="标题 1"/>
          <p:cNvSpPr>
            <a:spLocks noGrp="1"/>
          </p:cNvSpPr>
          <p:nvPr>
            <p:ph type="title"/>
          </p:nvPr>
        </p:nvSpPr>
        <p:spPr>
          <a:xfrm>
            <a:off x="1101553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64202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1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添加数据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圆角矩形 2"/>
          <p:cNvSpPr/>
          <p:nvPr/>
        </p:nvSpPr>
        <p:spPr>
          <a:xfrm>
            <a:off x="2757057" y="2375700"/>
            <a:ext cx="6449004" cy="125551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2544387" y="2818339"/>
            <a:ext cx="687343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INSERT [INTO]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数据表名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{VALUES | VALUE}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(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1[,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2] …);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8" name="矩形 4"/>
          <p:cNvSpPr>
            <a:spLocks noChangeArrowheads="1"/>
          </p:cNvSpPr>
          <p:nvPr/>
        </p:nvSpPr>
        <p:spPr bwMode="auto">
          <a:xfrm>
            <a:off x="2661822" y="3810575"/>
            <a:ext cx="6858516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严格按照数据表结构（字段的位置）插入对应的值</a:t>
            </a:r>
            <a:r>
              <a:rPr kumimoji="0" lang="zh-CN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。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值列表“值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 [,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2] …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”中多个值之间使用逗号分隔。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2" name="矩形 40"/>
          <p:cNvSpPr/>
          <p:nvPr>
            <p:custDataLst>
              <p:tags r:id="rId1"/>
            </p:custDataLst>
          </p:nvPr>
        </p:nvSpPr>
        <p:spPr>
          <a:xfrm>
            <a:off x="3648207" y="1556171"/>
            <a:ext cx="2468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dirty="0">
                <a:latin typeface="Arial" panose="020B0604020202020204" pitchFamily="34" charset="0"/>
              </a:rPr>
              <a:t>为所有字段添加数据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charRg st="24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>
                                            <p:txEl>
                                              <p:charRg st="24" end="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/>
      <p:bldP spid="28" grpId="0" build="p"/>
      <p:bldP spid="1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4" name="标题 1"/>
          <p:cNvSpPr>
            <a:spLocks noGrp="1"/>
          </p:cNvSpPr>
          <p:nvPr>
            <p:ph type="title"/>
          </p:nvPr>
        </p:nvSpPr>
        <p:spPr>
          <a:xfrm>
            <a:off x="1111076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64202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1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添加数据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855774" y="2378874"/>
            <a:ext cx="7213753" cy="1427825"/>
            <a:chOff x="1249426" y="2223040"/>
            <a:chExt cx="7214090" cy="1428999"/>
          </a:xfrm>
        </p:grpSpPr>
        <p:sp>
          <p:nvSpPr>
            <p:cNvPr id="3" name="矩形 2"/>
            <p:cNvSpPr/>
            <p:nvPr/>
          </p:nvSpPr>
          <p:spPr>
            <a:xfrm>
              <a:off x="1441185" y="2223040"/>
              <a:ext cx="7022331" cy="96917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向</a:t>
              </a:r>
              <a:r>
                <a:rPr kumimoji="0" lang="en-US" altLang="zh-CN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XS</a:t>
              </a:r>
              <a:r>
                <a:rPr kumimoji="0" lang="zh-CN" altLang="en-US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表插入一条记录</a:t>
              </a:r>
              <a:endParaRPr kumimoji="0" lang="zh-CN" altLang="en-US" b="1" i="0" u="sng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522" name="矩形 4"/>
            <p:cNvSpPr/>
            <p:nvPr/>
          </p:nvSpPr>
          <p:spPr>
            <a:xfrm>
              <a:off x="1249426" y="2914198"/>
              <a:ext cx="7113181" cy="73784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mysql&gt; INSERT INTO xs VALUES ('081101'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'</a:t>
              </a:r>
              <a:r>
                <a:rPr lang="zh-CN" altLang="en-US" sz="1400" dirty="0">
                  <a:latin typeface="Courier New" panose="02070309020205020404" pitchFamily="49" charset="0"/>
                </a:rPr>
                <a:t>王林</a:t>
              </a:r>
              <a:r>
                <a:rPr lang="en-US" altLang="zh-CN" sz="1400" dirty="0">
                  <a:latin typeface="Courier New" panose="02070309020205020404" pitchFamily="49" charset="0"/>
                </a:rPr>
                <a:t>'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'</a:t>
              </a:r>
              <a:r>
                <a:rPr lang="zh-CN" altLang="en-US" sz="1400" dirty="0">
                  <a:latin typeface="Courier New" panose="02070309020205020404" pitchFamily="49" charset="0"/>
                </a:rPr>
                <a:t>计算机</a:t>
              </a:r>
              <a:r>
                <a:rPr lang="en-US" altLang="zh-CN" sz="1400" dirty="0">
                  <a:latin typeface="Courier New" panose="02070309020205020404" pitchFamily="49" charset="0"/>
                </a:rPr>
                <a:t>'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'1'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'1990-02-10'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'50'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null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null);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Query OK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1 row affected (0.08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268184" y="3155041"/>
            <a:ext cx="655535" cy="657122"/>
            <a:chOff x="765530" y="3286093"/>
            <a:chExt cx="656530" cy="657462"/>
          </a:xfrm>
        </p:grpSpPr>
        <p:sp>
          <p:nvSpPr>
            <p:cNvPr id="64519" name="等腰三角形 13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64520" name="等腰三角形 14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5538" name="标题 1"/>
          <p:cNvSpPr>
            <a:spLocks noGrp="1"/>
          </p:cNvSpPr>
          <p:nvPr>
            <p:ph type="title"/>
          </p:nvPr>
        </p:nvSpPr>
        <p:spPr>
          <a:xfrm>
            <a:off x="1101553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64202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1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添加数据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541191" y="2180468"/>
            <a:ext cx="7285486" cy="2084061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2" name="矩形 19"/>
          <p:cNvSpPr>
            <a:spLocks noChangeArrowheads="1"/>
          </p:cNvSpPr>
          <p:nvPr/>
        </p:nvSpPr>
        <p:spPr bwMode="auto">
          <a:xfrm>
            <a:off x="2542778" y="4248657"/>
            <a:ext cx="7434688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字段名必须与数据相对应。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en-US" altLang="zh-CN" sz="20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INSERT INTO]…</a:t>
            </a:r>
            <a:r>
              <a:rPr kumimoji="0" lang="zh-CN" altLang="en-US" sz="20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kumimoji="0" lang="en-US" altLang="zh-CN" sz="20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SET </a:t>
            </a:r>
            <a:r>
              <a:rPr kumimoji="0" lang="zh-CN" altLang="en-US" sz="20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一次仅能添加一条记录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。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618022" y="2309243"/>
            <a:ext cx="799446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#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语法格式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INSERT [INTO]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数据表名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(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 [,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2] …)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{VALUES | VALUE} (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1[,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2] …);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#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语法格式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INSERT [INTO]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数据表名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SET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 =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 [,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 =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2] …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" name="矩形 39"/>
          <p:cNvSpPr/>
          <p:nvPr>
            <p:custDataLst>
              <p:tags r:id="rId1"/>
            </p:custDataLst>
          </p:nvPr>
        </p:nvSpPr>
        <p:spPr>
          <a:xfrm>
            <a:off x="3648207" y="1556366"/>
            <a:ext cx="2468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dirty="0">
                <a:latin typeface="Arial" panose="020B0604020202020204" pitchFamily="34" charset="0"/>
              </a:rPr>
              <a:t>为部分字段添加数据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1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charRg st="13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 build="p"/>
      <p:bldP spid="13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>
            <a:off x="4150977" y="1773382"/>
            <a:ext cx="5401675" cy="541438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8" name="椭圆 7"/>
          <p:cNvSpPr/>
          <p:nvPr>
            <p:custDataLst>
              <p:tags r:id="rId2"/>
            </p:custDataLst>
          </p:nvPr>
        </p:nvSpPr>
        <p:spPr>
          <a:xfrm>
            <a:off x="3368671" y="1773382"/>
            <a:ext cx="539850" cy="541438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0" name="TextBox 218"/>
          <p:cNvSpPr txBox="1"/>
          <p:nvPr>
            <p:custDataLst>
              <p:tags r:id="rId3"/>
            </p:custDataLst>
          </p:nvPr>
        </p:nvSpPr>
        <p:spPr>
          <a:xfrm>
            <a:off x="4455833" y="1889798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创建数据库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4"/>
            </p:custDataLst>
          </p:nvPr>
        </p:nvSpPr>
        <p:spPr>
          <a:xfrm>
            <a:off x="4150977" y="2457721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2" name="椭圆 11"/>
          <p:cNvSpPr/>
          <p:nvPr>
            <p:custDataLst>
              <p:tags r:id="rId5"/>
            </p:custDataLst>
          </p:nvPr>
        </p:nvSpPr>
        <p:spPr>
          <a:xfrm>
            <a:off x="3368671" y="2457721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4" name="TextBox 218"/>
          <p:cNvSpPr txBox="1"/>
          <p:nvPr>
            <p:custDataLst>
              <p:tags r:id="rId6"/>
            </p:custDataLst>
          </p:nvPr>
        </p:nvSpPr>
        <p:spPr>
          <a:xfrm>
            <a:off x="4455833" y="2574138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查看数据库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>
            <p:custDataLst>
              <p:tags r:id="rId7"/>
            </p:custDataLst>
          </p:nvPr>
        </p:nvSpPr>
        <p:spPr>
          <a:xfrm>
            <a:off x="4163679" y="3142060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6" name="椭圆 15"/>
          <p:cNvSpPr/>
          <p:nvPr>
            <p:custDataLst>
              <p:tags r:id="rId8"/>
            </p:custDataLst>
          </p:nvPr>
        </p:nvSpPr>
        <p:spPr>
          <a:xfrm>
            <a:off x="3381373" y="3142060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8" name="TextBox 218"/>
          <p:cNvSpPr txBox="1"/>
          <p:nvPr>
            <p:custDataLst>
              <p:tags r:id="rId9"/>
            </p:custDataLst>
          </p:nvPr>
        </p:nvSpPr>
        <p:spPr>
          <a:xfrm>
            <a:off x="4468536" y="3258477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选择数据库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任意多边形 18"/>
          <p:cNvSpPr/>
          <p:nvPr>
            <p:custDataLst>
              <p:tags r:id="rId10"/>
            </p:custDataLst>
          </p:nvPr>
        </p:nvSpPr>
        <p:spPr>
          <a:xfrm>
            <a:off x="4150977" y="3826400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90" name="椭圆 19"/>
          <p:cNvSpPr/>
          <p:nvPr>
            <p:custDataLst>
              <p:tags r:id="rId11"/>
            </p:custDataLst>
          </p:nvPr>
        </p:nvSpPr>
        <p:spPr>
          <a:xfrm>
            <a:off x="3368671" y="3826400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4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92" name="TextBox 218"/>
          <p:cNvSpPr txBox="1"/>
          <p:nvPr>
            <p:custDataLst>
              <p:tags r:id="rId12"/>
            </p:custDataLst>
          </p:nvPr>
        </p:nvSpPr>
        <p:spPr>
          <a:xfrm>
            <a:off x="4455833" y="3942816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修改数据库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2" name="标题 1"/>
          <p:cNvSpPr>
            <a:spLocks noGrp="1"/>
          </p:cNvSpPr>
          <p:nvPr>
            <p:ph type="title"/>
          </p:nvPr>
        </p:nvSpPr>
        <p:spPr>
          <a:xfrm>
            <a:off x="1055148" y="154017"/>
            <a:ext cx="4717336" cy="776431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数据库操作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" name="任意多边形 1"/>
          <p:cNvSpPr/>
          <p:nvPr>
            <p:custDataLst>
              <p:tags r:id="rId13"/>
            </p:custDataLst>
          </p:nvPr>
        </p:nvSpPr>
        <p:spPr>
          <a:xfrm>
            <a:off x="4134467" y="4527440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椭圆 19"/>
          <p:cNvSpPr/>
          <p:nvPr>
            <p:custDataLst>
              <p:tags r:id="rId14"/>
            </p:custDataLst>
          </p:nvPr>
        </p:nvSpPr>
        <p:spPr>
          <a:xfrm>
            <a:off x="3352161" y="4527440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5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4" name="TextBox 218"/>
          <p:cNvSpPr txBox="1"/>
          <p:nvPr>
            <p:custDataLst>
              <p:tags r:id="rId15"/>
            </p:custDataLst>
          </p:nvPr>
        </p:nvSpPr>
        <p:spPr>
          <a:xfrm>
            <a:off x="4439323" y="4643856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删除数据库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标题 1"/>
          <p:cNvSpPr>
            <a:spLocks noGrp="1"/>
          </p:cNvSpPr>
          <p:nvPr>
            <p:ph type="title"/>
          </p:nvPr>
        </p:nvSpPr>
        <p:spPr>
          <a:xfrm>
            <a:off x="1101553" y="97359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64202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1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添加数据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703891" y="2448713"/>
            <a:ext cx="7281511" cy="1725998"/>
            <a:chOff x="1180204" y="2223040"/>
            <a:chExt cx="7283312" cy="1725175"/>
          </a:xfrm>
        </p:grpSpPr>
        <p:sp>
          <p:nvSpPr>
            <p:cNvPr id="66569" name="矩形 5"/>
            <p:cNvSpPr/>
            <p:nvPr/>
          </p:nvSpPr>
          <p:spPr>
            <a:xfrm>
              <a:off x="1180204" y="3211332"/>
              <a:ext cx="7155712" cy="73688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mysql&gt; INSERT INTO xs(</a:t>
              </a:r>
              <a:r>
                <a:rPr lang="zh-CN" altLang="en-US" sz="1400" dirty="0">
                  <a:latin typeface="Courier New" panose="02070309020205020404" pitchFamily="49" charset="0"/>
                </a:rPr>
                <a:t>学号，姓名，专业名，性别，出生时间</a:t>
              </a:r>
              <a:r>
                <a:rPr lang="en-US" altLang="zh-CN" sz="1400" dirty="0">
                  <a:latin typeface="Courier New" panose="02070309020205020404" pitchFamily="49" charset="0"/>
                </a:rPr>
                <a:t>) VALUES ('081221'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'</a:t>
              </a:r>
              <a:r>
                <a:rPr lang="zh-CN" altLang="en-US" sz="1400" dirty="0">
                  <a:latin typeface="Courier New" panose="02070309020205020404" pitchFamily="49" charset="0"/>
                </a:rPr>
                <a:t>刘燕敏</a:t>
              </a:r>
              <a:r>
                <a:rPr lang="en-US" altLang="zh-CN" sz="1400" dirty="0">
                  <a:latin typeface="Courier New" panose="02070309020205020404" pitchFamily="49" charset="0"/>
                </a:rPr>
                <a:t>'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'</a:t>
              </a:r>
              <a:r>
                <a:rPr lang="zh-CN" altLang="en-US" sz="1400" dirty="0">
                  <a:latin typeface="Courier New" panose="02070309020205020404" pitchFamily="49" charset="0"/>
                </a:rPr>
                <a:t>软件工程</a:t>
              </a:r>
              <a:r>
                <a:rPr lang="en-US" altLang="zh-CN" sz="1400" dirty="0">
                  <a:latin typeface="Courier New" panose="02070309020205020404" pitchFamily="49" charset="0"/>
                </a:rPr>
                <a:t>'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'0'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'1989-11-12');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Query OK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1 row affected (0.02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441364" y="2223040"/>
              <a:ext cx="7022152" cy="9679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插入部分数据到</a:t>
              </a:r>
              <a:r>
                <a:rPr kumimoji="0" lang="en-US" altLang="zh-CN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XS</a:t>
              </a:r>
              <a:r>
                <a:rPr kumimoji="0" lang="zh-CN" altLang="en-US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数据表中</a:t>
              </a:r>
              <a:endParaRPr kumimoji="0" lang="zh-CN" altLang="en-US" b="1" i="0" u="sng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268184" y="3155041"/>
            <a:ext cx="655535" cy="657122"/>
            <a:chOff x="765530" y="3286093"/>
            <a:chExt cx="656530" cy="657462"/>
          </a:xfrm>
        </p:grpSpPr>
        <p:sp>
          <p:nvSpPr>
            <p:cNvPr id="66567" name="等腰三角形 17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66568" name="等腰三角形 18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7586" name="标题 1"/>
          <p:cNvSpPr>
            <a:spLocks noGrp="1"/>
          </p:cNvSpPr>
          <p:nvPr>
            <p:ph type="title"/>
          </p:nvPr>
        </p:nvSpPr>
        <p:spPr>
          <a:xfrm>
            <a:off x="1033618" y="145611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64202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1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添加数据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圆角矩形 2"/>
          <p:cNvSpPr/>
          <p:nvPr/>
        </p:nvSpPr>
        <p:spPr>
          <a:xfrm>
            <a:off x="2757057" y="2375700"/>
            <a:ext cx="6449004" cy="125551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2757057" y="2520140"/>
            <a:ext cx="6449005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742950" marR="0" lvl="1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INSERT [INTO]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数据表名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[(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字段列表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)]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{VALUES | VALUE} (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值列表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) [, (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值列表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)] …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661920" y="3661410"/>
            <a:ext cx="8085455" cy="255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多个值列表之间使用逗号（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,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）分割。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省略字段列表时，插入数据需严格按照数据表创建的顺序插入。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添加字段列表时，值列表插入的数据仅需与字段列表中的字段相对应即可。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1" name="矩形 53"/>
          <p:cNvSpPr/>
          <p:nvPr>
            <p:custDataLst>
              <p:tags r:id="rId1"/>
            </p:custDataLst>
          </p:nvPr>
        </p:nvSpPr>
        <p:spPr>
          <a:xfrm>
            <a:off x="3864350" y="1549589"/>
            <a:ext cx="2214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dirty="0">
                <a:latin typeface="Arial" panose="020B0604020202020204" pitchFamily="34" charset="0"/>
              </a:rPr>
              <a:t>一次添加多行数据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18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charRg st="18" end="4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7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charRg st="47" end="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/>
      <p:bldP spid="13" grpId="0" build="p"/>
      <p:bldP spid="21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610" name="标题 1"/>
          <p:cNvSpPr>
            <a:spLocks noGrp="1"/>
          </p:cNvSpPr>
          <p:nvPr>
            <p:ph type="title"/>
          </p:nvPr>
        </p:nvSpPr>
        <p:spPr>
          <a:xfrm>
            <a:off x="1034253" y="145611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64202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1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添加数据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15988" y="3213809"/>
            <a:ext cx="7101955" cy="11684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66675" indent="228600"/>
            <a:r>
              <a:rPr lang="en-US" altLang="zh-CN" sz="1400" dirty="0">
                <a:latin typeface="Courier New" panose="02070309020205020404" pitchFamily="49" charset="0"/>
              </a:rPr>
              <a:t>mysql&gt; INSERT INTO xs VALUES ('081101'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'</a:t>
            </a:r>
            <a:r>
              <a:rPr lang="zh-CN" altLang="en-US" sz="1400" dirty="0">
                <a:latin typeface="Courier New" panose="02070309020205020404" pitchFamily="49" charset="0"/>
              </a:rPr>
              <a:t>王林</a:t>
            </a:r>
            <a:r>
              <a:rPr lang="en-US" altLang="zh-CN" sz="1400" dirty="0">
                <a:latin typeface="Courier New" panose="02070309020205020404" pitchFamily="49" charset="0"/>
              </a:rPr>
              <a:t>'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'</a:t>
            </a:r>
            <a:r>
              <a:rPr lang="zh-CN" altLang="en-US" sz="1400" dirty="0">
                <a:latin typeface="Courier New" panose="02070309020205020404" pitchFamily="49" charset="0"/>
              </a:rPr>
              <a:t>计算机</a:t>
            </a:r>
            <a:r>
              <a:rPr lang="en-US" altLang="zh-CN" sz="1400" dirty="0">
                <a:latin typeface="Courier New" panose="02070309020205020404" pitchFamily="49" charset="0"/>
              </a:rPr>
              <a:t>'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'1'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'1990-02-10'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'50'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null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null)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('081221'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'</a:t>
            </a:r>
            <a:r>
              <a:rPr lang="zh-CN" altLang="en-US" sz="1400" dirty="0">
                <a:latin typeface="Courier New" panose="02070309020205020404" pitchFamily="49" charset="0"/>
              </a:rPr>
              <a:t>刘燕敏</a:t>
            </a:r>
            <a:r>
              <a:rPr lang="en-US" altLang="zh-CN" sz="1400" dirty="0">
                <a:latin typeface="Courier New" panose="02070309020205020404" pitchFamily="49" charset="0"/>
              </a:rPr>
              <a:t>'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'</a:t>
            </a:r>
            <a:r>
              <a:rPr lang="zh-CN" altLang="en-US" sz="1400" dirty="0">
                <a:latin typeface="Courier New" panose="02070309020205020404" pitchFamily="49" charset="0"/>
              </a:rPr>
              <a:t>软件工程</a:t>
            </a:r>
            <a:r>
              <a:rPr lang="en-US" altLang="zh-CN" sz="1400" dirty="0">
                <a:latin typeface="Courier New" panose="02070309020205020404" pitchFamily="49" charset="0"/>
              </a:rPr>
              <a:t>'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'0'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'1989-11-12'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'42'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null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null);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marL="66675" indent="228600"/>
            <a:r>
              <a:rPr lang="en-US" altLang="zh-CN" sz="1400" dirty="0">
                <a:latin typeface="Courier New" panose="02070309020205020404" pitchFamily="49" charset="0"/>
              </a:rPr>
              <a:t>Query OK</a:t>
            </a:r>
            <a:r>
              <a:rPr lang="zh-CN" altLang="en-US" sz="1400" dirty="0">
                <a:latin typeface="Courier New" panose="02070309020205020404" pitchFamily="49" charset="0"/>
              </a:rPr>
              <a:t>，</a:t>
            </a:r>
            <a:r>
              <a:rPr lang="en-US" altLang="zh-CN" sz="1400" dirty="0">
                <a:latin typeface="Courier New" panose="02070309020205020404" pitchFamily="49" charset="0"/>
              </a:rPr>
              <a:t> 2 rows affected (0.00 sec)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marL="66675" indent="228600"/>
            <a:r>
              <a:rPr lang="en-US" altLang="zh-CN" sz="1400" dirty="0">
                <a:latin typeface="Courier New" panose="02070309020205020404" pitchFamily="49" charset="0"/>
              </a:rPr>
              <a:t>Records</a:t>
            </a:r>
            <a:r>
              <a:rPr lang="zh-CN" altLang="en-US" sz="1400" dirty="0">
                <a:latin typeface="Courier New" panose="02070309020205020404" pitchFamily="49" charset="0"/>
              </a:rPr>
              <a:t>：</a:t>
            </a:r>
            <a:r>
              <a:rPr lang="en-US" altLang="zh-CN" sz="1400" dirty="0">
                <a:latin typeface="Courier New" panose="02070309020205020404" pitchFamily="49" charset="0"/>
              </a:rPr>
              <a:t> 2  Duplicates</a:t>
            </a:r>
            <a:r>
              <a:rPr lang="zh-CN" altLang="en-US" sz="1400" dirty="0">
                <a:latin typeface="Courier New" panose="02070309020205020404" pitchFamily="49" charset="0"/>
              </a:rPr>
              <a:t>：</a:t>
            </a:r>
            <a:r>
              <a:rPr lang="en-US" altLang="zh-CN" sz="1400" dirty="0">
                <a:latin typeface="Courier New" panose="02070309020205020404" pitchFamily="49" charset="0"/>
              </a:rPr>
              <a:t> 0  Warnings</a:t>
            </a:r>
            <a:r>
              <a:rPr lang="zh-CN" altLang="en-US" sz="1400" dirty="0">
                <a:latin typeface="Courier New" panose="02070309020205020404" pitchFamily="49" charset="0"/>
              </a:rPr>
              <a:t>：</a:t>
            </a:r>
            <a:r>
              <a:rPr lang="en-US" altLang="zh-CN" sz="1400" dirty="0">
                <a:latin typeface="Courier New" panose="02070309020205020404" pitchFamily="49" charset="0"/>
              </a:rPr>
              <a:t> 0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598332" y="2931238"/>
            <a:ext cx="655535" cy="657122"/>
            <a:chOff x="765530" y="3286093"/>
            <a:chExt cx="656530" cy="657462"/>
          </a:xfrm>
        </p:grpSpPr>
        <p:sp>
          <p:nvSpPr>
            <p:cNvPr id="68616" name="等腰三角形 11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68617" name="等腰三角形 12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772930" y="4623248"/>
            <a:ext cx="7298184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b="1" u="sng" dirty="0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在多数据插入时，若一条数据插入失败，则整个插入语句都会失败。</a:t>
            </a:r>
            <a:endParaRPr lang="zh-CN" altLang="zh-CN" b="1" u="sng" dirty="0">
              <a:solidFill>
                <a:srgbClr val="0070C0"/>
              </a:solidFill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180813" y="2131321"/>
            <a:ext cx="7020416" cy="1522095"/>
          </a:xfrm>
          <a:prstGeom prst="rect">
            <a:avLst/>
          </a:prstGeom>
        </p:spPr>
        <p:txBody>
          <a:bodyPr>
            <a:spAutoFit/>
          </a:bodyPr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sng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将以上一次插入一条记录的操作修改成以下形式，完成一次添加多行数据。</a:t>
            </a:r>
            <a:endParaRPr kumimoji="0" lang="zh-CN" altLang="en-US" b="1" i="0" u="sng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3730" name="标题 1"/>
          <p:cNvSpPr>
            <a:spLocks noGrp="1"/>
          </p:cNvSpPr>
          <p:nvPr>
            <p:ph type="title"/>
          </p:nvPr>
        </p:nvSpPr>
        <p:spPr>
          <a:xfrm>
            <a:off x="1053300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99768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2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查询数据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矩形 39"/>
          <p:cNvSpPr/>
          <p:nvPr>
            <p:custDataLst>
              <p:tags r:id="rId1"/>
            </p:custDataLst>
          </p:nvPr>
        </p:nvSpPr>
        <p:spPr>
          <a:xfrm>
            <a:off x="4006224" y="3299480"/>
            <a:ext cx="2214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dirty="0">
                <a:latin typeface="Arial" panose="020B0604020202020204" pitchFamily="34" charset="0"/>
              </a:rPr>
              <a:t>查询表中部分字段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17" name="矩形 40"/>
          <p:cNvSpPr/>
          <p:nvPr>
            <p:custDataLst>
              <p:tags r:id="rId2"/>
            </p:custDataLst>
          </p:nvPr>
        </p:nvSpPr>
        <p:spPr>
          <a:xfrm>
            <a:off x="4006224" y="2245545"/>
            <a:ext cx="2214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dirty="0">
                <a:latin typeface="Arial" panose="020B0604020202020204" pitchFamily="34" charset="0"/>
              </a:rPr>
              <a:t>查询表中全部数据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grpSp>
        <p:nvGrpSpPr>
          <p:cNvPr id="18" name="组合 41"/>
          <p:cNvGrpSpPr/>
          <p:nvPr>
            <p:custDataLst>
              <p:tags r:id="rId3"/>
            </p:custDataLst>
          </p:nvPr>
        </p:nvGrpSpPr>
        <p:grpSpPr>
          <a:xfrm>
            <a:off x="3568142" y="2585217"/>
            <a:ext cx="4753820" cy="307927"/>
            <a:chOff x="2909458" y="1448789"/>
            <a:chExt cx="4754598" cy="308760"/>
          </a:xfrm>
        </p:grpSpPr>
        <p:cxnSp>
          <p:nvCxnSpPr>
            <p:cNvPr id="19" name="直接连接符 18"/>
            <p:cNvCxnSpPr/>
            <p:nvPr>
              <p:custDataLst>
                <p:tags r:id="rId4"/>
              </p:custDataLst>
            </p:nvPr>
          </p:nvCxnSpPr>
          <p:spPr bwMode="auto">
            <a:xfrm>
              <a:off x="3230135" y="1603170"/>
              <a:ext cx="4433921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" name="十字箭头标注 19"/>
            <p:cNvSpPr/>
            <p:nvPr>
              <p:custDataLst>
                <p:tags r:id="rId5"/>
              </p:custDataLst>
            </p:nvPr>
          </p:nvSpPr>
          <p:spPr bwMode="auto">
            <a:xfrm>
              <a:off x="2909458" y="1448789"/>
              <a:ext cx="307977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2" name="组合 45"/>
          <p:cNvGrpSpPr/>
          <p:nvPr>
            <p:custDataLst>
              <p:tags r:id="rId6"/>
            </p:custDataLst>
          </p:nvPr>
        </p:nvGrpSpPr>
        <p:grpSpPr>
          <a:xfrm>
            <a:off x="3566556" y="3669311"/>
            <a:ext cx="4755407" cy="307927"/>
            <a:chOff x="2909458" y="1448789"/>
            <a:chExt cx="4756186" cy="308760"/>
          </a:xfrm>
        </p:grpSpPr>
        <p:cxnSp>
          <p:nvCxnSpPr>
            <p:cNvPr id="23" name="直接连接符 22"/>
            <p:cNvCxnSpPr/>
            <p:nvPr>
              <p:custDataLst>
                <p:tags r:id="rId7"/>
              </p:custDataLst>
            </p:nvPr>
          </p:nvCxnSpPr>
          <p:spPr bwMode="auto">
            <a:xfrm>
              <a:off x="3230135" y="1603168"/>
              <a:ext cx="4435509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十字箭头标注 23"/>
            <p:cNvSpPr/>
            <p:nvPr>
              <p:custDataLst>
                <p:tags r:id="rId8"/>
              </p:custDataLst>
            </p:nvPr>
          </p:nvSpPr>
          <p:spPr bwMode="auto">
            <a:xfrm>
              <a:off x="2909458" y="1448789"/>
              <a:ext cx="307977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6" name="矩形 53"/>
          <p:cNvSpPr/>
          <p:nvPr>
            <p:custDataLst>
              <p:tags r:id="rId9"/>
            </p:custDataLst>
          </p:nvPr>
        </p:nvSpPr>
        <p:spPr>
          <a:xfrm>
            <a:off x="4004637" y="4413731"/>
            <a:ext cx="2214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dirty="0">
                <a:latin typeface="Arial" panose="020B0604020202020204" pitchFamily="34" charset="0"/>
              </a:rPr>
              <a:t>简单条件查询数据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grpSp>
        <p:nvGrpSpPr>
          <p:cNvPr id="27" name="组合 54"/>
          <p:cNvGrpSpPr/>
          <p:nvPr>
            <p:custDataLst>
              <p:tags r:id="rId10"/>
            </p:custDataLst>
          </p:nvPr>
        </p:nvGrpSpPr>
        <p:grpSpPr>
          <a:xfrm>
            <a:off x="3563381" y="4783561"/>
            <a:ext cx="4755407" cy="307927"/>
            <a:chOff x="2909458" y="1448789"/>
            <a:chExt cx="4756186" cy="308760"/>
          </a:xfrm>
        </p:grpSpPr>
        <p:cxnSp>
          <p:nvCxnSpPr>
            <p:cNvPr id="28" name="直接连接符 27"/>
            <p:cNvCxnSpPr/>
            <p:nvPr>
              <p:custDataLst>
                <p:tags r:id="rId11"/>
              </p:custDataLst>
            </p:nvPr>
          </p:nvCxnSpPr>
          <p:spPr bwMode="auto">
            <a:xfrm>
              <a:off x="3230135" y="1603168"/>
              <a:ext cx="4435509" cy="0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" name="十字箭头标注 28"/>
            <p:cNvSpPr/>
            <p:nvPr>
              <p:custDataLst>
                <p:tags r:id="rId12"/>
              </p:custDataLst>
            </p:nvPr>
          </p:nvSpPr>
          <p:spPr bwMode="auto">
            <a:xfrm>
              <a:off x="2909458" y="1448789"/>
              <a:ext cx="307977" cy="308760"/>
            </a:xfrm>
            <a:prstGeom prst="quadArrowCallout">
              <a:avLst/>
            </a:prstGeom>
            <a:noFill/>
            <a:ln w="2857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7" grpId="0"/>
      <p:bldP spid="26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4754" name="标题 1"/>
          <p:cNvSpPr>
            <a:spLocks noGrp="1"/>
          </p:cNvSpPr>
          <p:nvPr>
            <p:ph type="title"/>
          </p:nvPr>
        </p:nvSpPr>
        <p:spPr>
          <a:xfrm>
            <a:off x="1072347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99768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2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查询数据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圆角矩形 2"/>
          <p:cNvSpPr/>
          <p:nvPr/>
        </p:nvSpPr>
        <p:spPr>
          <a:xfrm>
            <a:off x="2757057" y="2375700"/>
            <a:ext cx="6449004" cy="125551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2757057" y="2818543"/>
            <a:ext cx="644900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SELECT * FROM </a:t>
            </a:r>
            <a:r>
              <a:rPr kumimoji="0" lang="zh-CN" altLang="en-US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数据表名</a:t>
            </a:r>
            <a:r>
              <a:rPr kumimoji="0" lang="en-US" altLang="zh-CN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zh-CN" altLang="zh-CN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661822" y="3810575"/>
            <a:ext cx="6858516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星号“*”通配符代替数据表中的所有字段名。</a:t>
            </a:r>
            <a:endParaRPr kumimoji="0" lang="zh-CN" altLang="zh-CN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/>
      <p:bldP spid="13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5778" name="标题 1"/>
          <p:cNvSpPr>
            <a:spLocks noGrp="1"/>
          </p:cNvSpPr>
          <p:nvPr>
            <p:ph type="title"/>
          </p:nvPr>
        </p:nvSpPr>
        <p:spPr>
          <a:xfrm>
            <a:off x="1072347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99768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2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查询数据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8744" y="2349646"/>
            <a:ext cx="11532742" cy="2606405"/>
            <a:chOff x="-1474698" y="2349328"/>
            <a:chExt cx="11534548" cy="2605703"/>
          </a:xfrm>
        </p:grpSpPr>
        <p:sp>
          <p:nvSpPr>
            <p:cNvPr id="75785" name="矩形 1"/>
            <p:cNvSpPr/>
            <p:nvPr/>
          </p:nvSpPr>
          <p:spPr>
            <a:xfrm>
              <a:off x="-1474698" y="3140690"/>
              <a:ext cx="11534548" cy="1814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indent="265430"/>
              <a:r>
                <a:rPr lang="en-US" altLang="zh-CN" sz="1400" dirty="0">
                  <a:latin typeface="Courier New" panose="02070309020205020404" pitchFamily="49" charset="0"/>
                </a:rPr>
                <a:t>mysql&gt; SELECT * FROM XS;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65430"/>
              <a:r>
                <a:rPr lang="en-US" altLang="zh-CN" sz="1400" dirty="0">
                  <a:latin typeface="Courier New" panose="02070309020205020404" pitchFamily="49" charset="0"/>
                </a:rPr>
                <a:t>+--------+-----------+-----------+--------+--------------+-----------+----------------+--------+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65430"/>
              <a:r>
                <a:rPr lang="en-US" altLang="zh-CN" sz="1400" dirty="0">
                  <a:latin typeface="Courier New" panose="02070309020205020404" pitchFamily="49" charset="0"/>
                </a:rPr>
                <a:t>|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学号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|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姓名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 | </a:t>
              </a:r>
              <a:r>
                <a:rPr lang="zh-CN" altLang="en-US" sz="1400" dirty="0">
                  <a:latin typeface="Courier New" panose="02070309020205020404" pitchFamily="49" charset="0"/>
                </a:rPr>
                <a:t>专业名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|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性别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|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出生时间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  |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总学分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| </a:t>
              </a:r>
              <a:r>
                <a:rPr lang="zh-CN" altLang="en-US" sz="1400" dirty="0">
                  <a:latin typeface="Courier New" panose="02070309020205020404" pitchFamily="49" charset="0"/>
                </a:rPr>
                <a:t>照片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      |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备注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65430"/>
              <a:r>
                <a:rPr lang="en-US" altLang="zh-CN" sz="1400" dirty="0">
                  <a:latin typeface="Courier New" panose="02070309020205020404" pitchFamily="49" charset="0"/>
                </a:rPr>
                <a:t>+--------+-----------+-----------+--------+--------------+-----------+----------------+--------+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65430"/>
              <a:r>
                <a:rPr lang="en-US" altLang="zh-CN" sz="1400" dirty="0">
                  <a:latin typeface="Courier New" panose="02070309020205020404" pitchFamily="49" charset="0"/>
                </a:rPr>
                <a:t>| 081221 |</a:t>
              </a:r>
              <a:r>
                <a:rPr lang="zh-CN" altLang="en-US" sz="1400" dirty="0">
                  <a:latin typeface="Courier New" panose="02070309020205020404" pitchFamily="49" charset="0"/>
                </a:rPr>
                <a:t>刘燕敏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 | </a:t>
              </a:r>
              <a:r>
                <a:rPr lang="zh-CN" altLang="en-US" sz="1400" dirty="0">
                  <a:latin typeface="Courier New" panose="02070309020205020404" pitchFamily="49" charset="0"/>
                </a:rPr>
                <a:t>软件工程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|  0     | 1989-11-12    |   42      | NULL           | NULL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65430"/>
              <a:r>
                <a:rPr lang="en-US" altLang="zh-CN" sz="1400" dirty="0">
                  <a:latin typeface="Courier New" panose="02070309020205020404" pitchFamily="49" charset="0"/>
                </a:rPr>
                <a:t>| 081101 |</a:t>
              </a:r>
              <a:r>
                <a:rPr lang="zh-CN" altLang="en-US" sz="1400" dirty="0">
                  <a:latin typeface="Courier New" panose="02070309020205020404" pitchFamily="49" charset="0"/>
                </a:rPr>
                <a:t>王林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   | </a:t>
              </a:r>
              <a:r>
                <a:rPr lang="zh-CN" altLang="en-US" sz="1400" dirty="0">
                  <a:latin typeface="Courier New" panose="02070309020205020404" pitchFamily="49" charset="0"/>
                </a:rPr>
                <a:t>计算机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|  1     | 1990-02-10   |   50      | NULL  </a:t>
              </a:r>
              <a:r>
                <a:rPr lang="en-US" altLang="zh-CN" sz="1400" dirty="0">
                  <a:latin typeface="Courier New" panose="02070309020205020404" pitchFamily="49" charset="0"/>
                  <a:sym typeface="+mn-ea"/>
                </a:rPr>
                <a:t>        </a:t>
              </a:r>
              <a:r>
                <a:rPr lang="en-US" altLang="zh-CN" sz="1400" dirty="0">
                  <a:latin typeface="Courier New" panose="02070309020205020404" pitchFamily="49" charset="0"/>
                </a:rPr>
                <a:t> | NULL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65430"/>
              <a:r>
                <a:rPr lang="en-US" altLang="zh-CN" sz="1400" dirty="0">
                  <a:latin typeface="Courier New" panose="02070309020205020404" pitchFamily="49" charset="0"/>
                </a:rPr>
                <a:t>+--------+-----------+-----------+--------+--------------+-----------+----------------+--------+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65430"/>
              <a:r>
                <a:rPr lang="en-US" altLang="zh-CN" sz="1400" dirty="0">
                  <a:latin typeface="Courier New" panose="02070309020205020404" pitchFamily="49" charset="0"/>
                </a:rPr>
                <a:t>2 rows in set (0.01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332800" y="2349328"/>
              <a:ext cx="7021516" cy="64498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查看</a:t>
              </a:r>
              <a:r>
                <a:rPr kumimoji="0" lang="en-US" altLang="zh-CN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XS</a:t>
              </a:r>
              <a:r>
                <a:rPr kumimoji="0" lang="zh-CN" altLang="en-US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表中插入的全部数据</a:t>
              </a:r>
              <a:endParaRPr kumimoji="0" lang="zh-CN" altLang="en-US" b="1" i="0" u="sng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064418" y="2278405"/>
            <a:ext cx="655535" cy="657122"/>
            <a:chOff x="765530" y="3286093"/>
            <a:chExt cx="656530" cy="657462"/>
          </a:xfrm>
        </p:grpSpPr>
        <p:sp>
          <p:nvSpPr>
            <p:cNvPr id="75783" name="等腰三角形 1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5784" name="等腰三角形 1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6802" name="标题 1"/>
          <p:cNvSpPr>
            <a:spLocks noGrp="1"/>
          </p:cNvSpPr>
          <p:nvPr>
            <p:ph type="title"/>
          </p:nvPr>
        </p:nvSpPr>
        <p:spPr>
          <a:xfrm>
            <a:off x="1077427" y="67518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299768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2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查询数据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圆角矩形 2"/>
          <p:cNvSpPr/>
          <p:nvPr/>
        </p:nvSpPr>
        <p:spPr>
          <a:xfrm>
            <a:off x="2934829" y="2020155"/>
            <a:ext cx="6449004" cy="125551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2934829" y="2462999"/>
            <a:ext cx="644900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SELECT {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1,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2,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3, …} FROM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数据表名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791960" y="4005425"/>
            <a:ext cx="4571286" cy="18148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65430"/>
            <a:r>
              <a:rPr lang="en-US" altLang="zh-CN" sz="1400" dirty="0">
                <a:latin typeface="Courier New" panose="02070309020205020404" pitchFamily="49" charset="0"/>
              </a:rPr>
              <a:t>mysql&gt; SELECT </a:t>
            </a:r>
            <a:r>
              <a:rPr lang="zh-CN" altLang="en-US" sz="1400" dirty="0">
                <a:latin typeface="Courier New" panose="02070309020205020404" pitchFamily="49" charset="0"/>
              </a:rPr>
              <a:t>学号，姓名</a:t>
            </a:r>
            <a:r>
              <a:rPr lang="en-US" altLang="zh-CN" sz="1400" dirty="0">
                <a:latin typeface="Courier New" panose="02070309020205020404" pitchFamily="49" charset="0"/>
              </a:rPr>
              <a:t> FROM XS;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65430"/>
            <a:r>
              <a:rPr lang="en-US" altLang="zh-CN" sz="1400" dirty="0">
                <a:latin typeface="Courier New" panose="02070309020205020404" pitchFamily="49" charset="0"/>
              </a:rPr>
              <a:t>+--------+-----------+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65430"/>
            <a:r>
              <a:rPr lang="en-US" altLang="zh-CN" sz="1400" dirty="0">
                <a:latin typeface="Courier New" panose="02070309020205020404" pitchFamily="49" charset="0"/>
              </a:rPr>
              <a:t>| </a:t>
            </a:r>
            <a:r>
              <a:rPr lang="zh-CN" altLang="en-US" sz="1400" dirty="0">
                <a:latin typeface="Courier New" panose="02070309020205020404" pitchFamily="49" charset="0"/>
              </a:rPr>
              <a:t>学号</a:t>
            </a:r>
            <a:r>
              <a:rPr lang="en-US" altLang="zh-CN" sz="1400" dirty="0">
                <a:latin typeface="Courier New" panose="02070309020205020404" pitchFamily="49" charset="0"/>
              </a:rPr>
              <a:t>    | </a:t>
            </a:r>
            <a:r>
              <a:rPr lang="zh-CN" altLang="en-US" sz="1400" dirty="0">
                <a:latin typeface="Courier New" panose="02070309020205020404" pitchFamily="49" charset="0"/>
              </a:rPr>
              <a:t>姓名</a:t>
            </a:r>
            <a:r>
              <a:rPr lang="en-US" altLang="zh-CN" sz="1400" dirty="0">
                <a:latin typeface="Courier New" panose="02070309020205020404" pitchFamily="49" charset="0"/>
              </a:rPr>
              <a:t>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65430"/>
            <a:r>
              <a:rPr lang="en-US" altLang="zh-CN" sz="1400" dirty="0">
                <a:latin typeface="Courier New" panose="02070309020205020404" pitchFamily="49" charset="0"/>
              </a:rPr>
              <a:t>+--------+-----------+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65430"/>
            <a:r>
              <a:rPr lang="en-US" altLang="zh-CN" sz="1400" dirty="0">
                <a:latin typeface="Courier New" panose="02070309020205020404" pitchFamily="49" charset="0"/>
              </a:rPr>
              <a:t>| 081221 | </a:t>
            </a:r>
            <a:r>
              <a:rPr lang="zh-CN" altLang="en-US" sz="1400" dirty="0">
                <a:latin typeface="Courier New" panose="02070309020205020404" pitchFamily="49" charset="0"/>
              </a:rPr>
              <a:t>刘燕敏</a:t>
            </a:r>
            <a:r>
              <a:rPr lang="en-US" altLang="zh-CN" sz="1400" dirty="0">
                <a:latin typeface="Courier New" panose="02070309020205020404" pitchFamily="49" charset="0"/>
              </a:rPr>
              <a:t>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65430"/>
            <a:r>
              <a:rPr lang="en-US" altLang="zh-CN" sz="1400" dirty="0">
                <a:latin typeface="Courier New" panose="02070309020205020404" pitchFamily="49" charset="0"/>
              </a:rPr>
              <a:t>| 081101 | </a:t>
            </a:r>
            <a:r>
              <a:rPr lang="zh-CN" altLang="en-US" sz="1400" dirty="0">
                <a:latin typeface="Courier New" panose="02070309020205020404" pitchFamily="49" charset="0"/>
              </a:rPr>
              <a:t>王林</a:t>
            </a:r>
            <a:r>
              <a:rPr lang="en-US" altLang="zh-CN" sz="1400" dirty="0">
                <a:latin typeface="Courier New" panose="02070309020205020404" pitchFamily="49" charset="0"/>
              </a:rPr>
              <a:t>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65430"/>
            <a:r>
              <a:rPr lang="en-US" altLang="zh-CN" sz="1400" dirty="0">
                <a:latin typeface="Courier New" panose="02070309020205020404" pitchFamily="49" charset="0"/>
              </a:rPr>
              <a:t>+--------+-----------+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65430"/>
            <a:r>
              <a:rPr lang="en-US" altLang="zh-CN" sz="1400" dirty="0">
                <a:latin typeface="Courier New" panose="02070309020205020404" pitchFamily="49" charset="0"/>
              </a:rPr>
              <a:t>2 rows in set (0.00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031651" y="4345480"/>
            <a:ext cx="655536" cy="657122"/>
            <a:chOff x="765530" y="3286093"/>
            <a:chExt cx="656530" cy="657462"/>
          </a:xfrm>
        </p:grpSpPr>
        <p:sp>
          <p:nvSpPr>
            <p:cNvPr id="76809" name="等腰三角形 13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6810" name="等腰三角形 14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855803" y="3357046"/>
            <a:ext cx="7020417" cy="645160"/>
          </a:xfrm>
          <a:prstGeom prst="rect">
            <a:avLst/>
          </a:prstGeom>
        </p:spPr>
        <p:txBody>
          <a:bodyPr>
            <a:spAutoFit/>
          </a:bodyPr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sng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查看</a:t>
            </a:r>
            <a:r>
              <a:rPr kumimoji="0" lang="en-US" altLang="zh-CN" b="1" i="0" u="sng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XS</a:t>
            </a:r>
            <a:r>
              <a:rPr kumimoji="0" lang="zh-CN" altLang="en-US" b="1" i="0" u="sng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表中学号和姓名字段</a:t>
            </a:r>
            <a:endParaRPr kumimoji="0" lang="zh-CN" altLang="en-US" b="1" i="0" u="sng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/>
      <p:bldP spid="2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8850" name="标题 1"/>
          <p:cNvSpPr>
            <a:spLocks noGrp="1"/>
          </p:cNvSpPr>
          <p:nvPr>
            <p:ph type="title"/>
          </p:nvPr>
        </p:nvSpPr>
        <p:spPr>
          <a:xfrm>
            <a:off x="975843" y="135453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040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3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修改数据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圆角矩形 2"/>
          <p:cNvSpPr/>
          <p:nvPr/>
        </p:nvSpPr>
        <p:spPr>
          <a:xfrm>
            <a:off x="2661822" y="2375700"/>
            <a:ext cx="6858515" cy="125551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2640239" y="2518721"/>
            <a:ext cx="733492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UPDATE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数据表名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SET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 =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1 [,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字段名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 =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值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2, …] [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WHERE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条件表达式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];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661822" y="3810575"/>
            <a:ext cx="6858516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有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WHERE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条件，修改符合要求的对应字段。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无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WHERE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条件，修改表中所有对应的字段。因此读者在修改数据时，请谨慎操作。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22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charRg st="22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ldLvl="0" animBg="1"/>
      <p:bldP spid="12" grpId="0"/>
      <p:bldP spid="13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9874" name="标题 1"/>
          <p:cNvSpPr>
            <a:spLocks noGrp="1"/>
          </p:cNvSpPr>
          <p:nvPr>
            <p:ph type="title"/>
          </p:nvPr>
        </p:nvSpPr>
        <p:spPr>
          <a:xfrm>
            <a:off x="1101553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00403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3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修改数据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741185" y="2223324"/>
            <a:ext cx="7244218" cy="1555981"/>
            <a:chOff x="1217236" y="2223040"/>
            <a:chExt cx="7246280" cy="1556326"/>
          </a:xfrm>
        </p:grpSpPr>
        <p:sp>
          <p:nvSpPr>
            <p:cNvPr id="79881" name="矩形 1"/>
            <p:cNvSpPr/>
            <p:nvPr/>
          </p:nvSpPr>
          <p:spPr>
            <a:xfrm>
              <a:off x="1217236" y="2826020"/>
              <a:ext cx="5801096" cy="95334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mysql&gt; UPDATE xs SET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总学分</a:t>
              </a:r>
              <a:r>
                <a:rPr lang="en-US" altLang="zh-CN" sz="1400" dirty="0">
                  <a:latin typeface="Courier New" panose="02070309020205020404" pitchFamily="49" charset="0"/>
                </a:rPr>
                <a:t>=52 WHERE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姓名</a:t>
              </a:r>
              <a:r>
                <a:rPr lang="en-US" altLang="zh-CN" sz="1400" dirty="0">
                  <a:latin typeface="Courier New" panose="02070309020205020404" pitchFamily="49" charset="0"/>
                </a:rPr>
                <a:t>='</a:t>
              </a:r>
              <a:r>
                <a:rPr lang="zh-CN" altLang="en-US" sz="1400" dirty="0">
                  <a:latin typeface="Courier New" panose="02070309020205020404" pitchFamily="49" charset="0"/>
                </a:rPr>
                <a:t>王林</a:t>
              </a:r>
              <a:r>
                <a:rPr lang="en-US" altLang="zh-CN" sz="1400" dirty="0">
                  <a:latin typeface="Courier New" panose="02070309020205020404" pitchFamily="49" charset="0"/>
                </a:rPr>
                <a:t>';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Query OK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1 row affected (0.04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Rows matched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1  Changed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1  Warnings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：</a:t>
              </a:r>
              <a:r>
                <a:rPr lang="en-US" altLang="zh-CN" sz="1400" dirty="0">
                  <a:latin typeface="Courier New" panose="02070309020205020404" pitchFamily="49" charset="0"/>
                </a:rPr>
                <a:t> 0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endParaRPr lang="zh-CN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441102" y="2223040"/>
              <a:ext cx="7022414" cy="64530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将</a:t>
              </a:r>
              <a:r>
                <a:rPr kumimoji="0" lang="en-US" altLang="zh-CN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XS</a:t>
              </a:r>
              <a:r>
                <a:rPr kumimoji="0" lang="zh-CN" altLang="en-US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表中王林的总学分由</a:t>
              </a:r>
              <a:r>
                <a:rPr kumimoji="0" lang="en-US" altLang="zh-CN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50</a:t>
              </a:r>
              <a:r>
                <a:rPr kumimoji="0" lang="zh-CN" altLang="en-US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修改为</a:t>
              </a:r>
              <a:r>
                <a:rPr kumimoji="0" lang="en-US" altLang="zh-CN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52</a:t>
              </a:r>
              <a:endParaRPr kumimoji="0" lang="en-US" altLang="zh-CN" sz="1400" b="0" i="0" u="sng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268184" y="3155041"/>
            <a:ext cx="655535" cy="657122"/>
            <a:chOff x="765530" y="3286093"/>
            <a:chExt cx="656530" cy="657462"/>
          </a:xfrm>
        </p:grpSpPr>
        <p:sp>
          <p:nvSpPr>
            <p:cNvPr id="79879" name="等腰三角形 1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9880" name="等腰三角形 1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95942" y="3874618"/>
            <a:ext cx="11198211" cy="159956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28600" algn="l" defTabSz="1219200">
              <a:buClrTx/>
              <a:buSzTx/>
              <a:buFontTx/>
            </a:pPr>
            <a:r>
              <a:rPr lang="en-US" altLang="zh-CN" sz="1400" dirty="0">
                <a:latin typeface="Courier New" panose="02070309020205020404" pitchFamily="49" charset="0"/>
              </a:rPr>
              <a:t>mysql&gt; SELECT * FROM XS WHERE 姓名='王林';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marL="0" indent="228600" algn="l" defTabSz="1219200">
              <a:buClrTx/>
              <a:buSzTx/>
              <a:buFontTx/>
            </a:pPr>
            <a:r>
              <a:rPr lang="en-US" altLang="zh-CN" sz="1400" dirty="0">
                <a:latin typeface="Courier New" panose="02070309020205020404" pitchFamily="49" charset="0"/>
              </a:rPr>
              <a:t>+--------+-----------+-----------+--------+--------------+-----------+----------------+--------+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marL="0" indent="228600" algn="l" defTabSz="1219200">
              <a:buClrTx/>
              <a:buSzTx/>
              <a:buFontTx/>
            </a:pPr>
            <a:r>
              <a:rPr lang="en-US" altLang="zh-CN" sz="1400" dirty="0">
                <a:latin typeface="Courier New" panose="02070309020205020404" pitchFamily="49" charset="0"/>
              </a:rPr>
              <a:t>| 学号    | 姓名      | 专业名     | 性别    | 出生时间      | 总学分      | 照片           | 备注   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marL="0" indent="228600" algn="l" defTabSz="1219200">
              <a:buClrTx/>
              <a:buSzTx/>
              <a:buFontTx/>
            </a:pPr>
            <a:r>
              <a:rPr lang="en-US" altLang="zh-CN" sz="1400" dirty="0">
                <a:latin typeface="Courier New" panose="02070309020205020404" pitchFamily="49" charset="0"/>
              </a:rPr>
              <a:t>+--------+-----------+-----------+--------+--------------+-----------+----------------+--------+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marL="0" indent="228600" algn="l" defTabSz="1219200">
              <a:buClrTx/>
              <a:buSzTx/>
              <a:buFontTx/>
            </a:pPr>
            <a:r>
              <a:rPr lang="en-US" altLang="zh-CN" sz="1400" dirty="0">
                <a:latin typeface="Courier New" panose="02070309020205020404" pitchFamily="49" charset="0"/>
              </a:rPr>
              <a:t>| 081101 |王林        | 计算机     |  1     |  1990-02-10  |   52      | NULL           | NULL  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marL="0" indent="228600" algn="l" defTabSz="1219200">
              <a:buClrTx/>
              <a:buSzTx/>
              <a:buFontTx/>
            </a:pPr>
            <a:r>
              <a:rPr lang="en-US" altLang="zh-CN" sz="1400" dirty="0">
                <a:latin typeface="Courier New" panose="02070309020205020404" pitchFamily="49" charset="0"/>
              </a:rPr>
              <a:t>+--------+-----------+-----------+--------+--------------+-----------+----------------+--------+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marL="0" indent="228600" algn="l" defTabSz="1219200">
              <a:buClrTx/>
              <a:buSzTx/>
              <a:buFontTx/>
            </a:pPr>
            <a:r>
              <a:rPr lang="en-US" altLang="zh-CN" sz="1400" dirty="0">
                <a:latin typeface="Courier New" panose="02070309020205020404" pitchFamily="49" charset="0"/>
              </a:rPr>
              <a:t>1 rows in set (0.01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0898" name="标题 1"/>
          <p:cNvSpPr>
            <a:spLocks noGrp="1"/>
          </p:cNvSpPr>
          <p:nvPr>
            <p:ph type="title"/>
          </p:nvPr>
        </p:nvSpPr>
        <p:spPr>
          <a:xfrm>
            <a:off x="1081871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1" name="圆角矩形 2"/>
          <p:cNvSpPr/>
          <p:nvPr/>
        </p:nvSpPr>
        <p:spPr>
          <a:xfrm>
            <a:off x="2661822" y="2375700"/>
            <a:ext cx="6544239" cy="125551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2661822" y="2712197"/>
            <a:ext cx="654424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DELETE FROM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数据表名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WHERE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条件表达式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];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661822" y="3810575"/>
            <a:ext cx="6858516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有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WHERE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条件，删除满足条件的记录</a:t>
            </a:r>
            <a:endParaRPr kumimoji="0" lang="en-US" altLang="zh-CN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无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WHERE</a:t>
            </a: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条件，系统就会自动删除该表中所有的记录，因此读者在操作时需要慎重。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5" name="矩形 14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-16824" y="1296057"/>
              <a:ext cx="323901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4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删除数据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19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charRg st="19" end="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/>
      <p:bldP spid="13" grpId="0" build="p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" name="组合 22"/>
          <p:cNvGrpSpPr/>
          <p:nvPr/>
        </p:nvGrpSpPr>
        <p:grpSpPr>
          <a:xfrm>
            <a:off x="1519024" y="1265506"/>
            <a:ext cx="414747" cy="584899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613" cy="5218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49318" y="1494115"/>
            <a:ext cx="4704634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创建数据库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252" name="TextBox 3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038892" y="1773248"/>
            <a:ext cx="285961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DBMS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：数据库管理系统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253" name="矩形 40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111192" y="2853701"/>
            <a:ext cx="165607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DB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</a:t>
            </a:r>
            <a:r>
              <a: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数据库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0254" name="矩形 4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182949" y="3967168"/>
            <a:ext cx="132588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DATA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</a:t>
            </a:r>
            <a:r>
              <a:rPr kumimoji="0" lang="zh-CN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10244" name="组合 9"/>
          <p:cNvGrpSpPr/>
          <p:nvPr>
            <p:custDataLst>
              <p:tags r:id="rId4"/>
            </p:custDataLst>
          </p:nvPr>
        </p:nvGrpSpPr>
        <p:grpSpPr>
          <a:xfrm>
            <a:off x="4213543" y="1165543"/>
            <a:ext cx="2592387" cy="4465637"/>
            <a:chOff x="0" y="0"/>
            <a:chExt cx="2232248" cy="3744416"/>
          </a:xfrm>
        </p:grpSpPr>
        <p:pic>
          <p:nvPicPr>
            <p:cNvPr id="10245" name="立方体 3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-53788" y="109582"/>
              <a:ext cx="2330704" cy="370164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46" name="圆柱形 4"/>
            <p:cNvSpPr/>
            <p:nvPr>
              <p:custDataLst>
                <p:tags r:id="rId6"/>
              </p:custDataLst>
            </p:nvPr>
          </p:nvSpPr>
          <p:spPr>
            <a:xfrm>
              <a:off x="288032" y="792088"/>
              <a:ext cx="1224136" cy="72008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25400" cap="flat" cmpd="sng">
              <a:solidFill>
                <a:srgbClr val="AEB89A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endParaRPr lang="en-US" altLang="zh-CN" sz="1800" dirty="0">
                <a:solidFill>
                  <a:srgbClr val="FF0000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0247" name="圆柱形 5"/>
            <p:cNvSpPr/>
            <p:nvPr>
              <p:custDataLst>
                <p:tags r:id="rId7"/>
              </p:custDataLst>
            </p:nvPr>
          </p:nvSpPr>
          <p:spPr>
            <a:xfrm>
              <a:off x="288032" y="1512168"/>
              <a:ext cx="1224136" cy="72008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25400" cap="flat" cmpd="sng">
              <a:solidFill>
                <a:srgbClr val="AEB89A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endParaRPr lang="zh-CN" altLang="en-US" dirty="0">
                <a:solidFill>
                  <a:srgbClr val="FF0000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6" name="圆柱形 6"/>
            <p:cNvSpPr/>
            <p:nvPr>
              <p:custDataLst>
                <p:tags r:id="rId8"/>
              </p:custDataLst>
            </p:nvPr>
          </p:nvSpPr>
          <p:spPr>
            <a:xfrm>
              <a:off x="288032" y="2232248"/>
              <a:ext cx="1224136" cy="72008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25400" cap="flat" cmpd="sng">
              <a:solidFill>
                <a:srgbClr val="AEB89A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endParaRPr lang="zh-CN" altLang="en-US" dirty="0">
                <a:solidFill>
                  <a:srgbClr val="FF0000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7" name="圆柱形 7"/>
            <p:cNvSpPr/>
            <p:nvPr/>
          </p:nvSpPr>
          <p:spPr>
            <a:xfrm>
              <a:off x="288032" y="2952328"/>
              <a:ext cx="1224136" cy="72008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25400" cap="flat" cmpd="sng">
              <a:solidFill>
                <a:srgbClr val="AEB89A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dirty="0">
                  <a:solidFill>
                    <a:srgbClr val="FF0000"/>
                  </a:solidFill>
                  <a:latin typeface="Verdana" panose="020B0604030504040204" pitchFamily="34" charset="0"/>
                </a:rPr>
                <a:t>……….</a:t>
              </a:r>
              <a:endParaRPr lang="en-US" altLang="zh-CN" dirty="0">
                <a:solidFill>
                  <a:srgbClr val="FF0000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8" name="矩形 8"/>
            <p:cNvSpPr/>
            <p:nvPr/>
          </p:nvSpPr>
          <p:spPr>
            <a:xfrm>
              <a:off x="144016" y="0"/>
              <a:ext cx="2016224" cy="64807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p>
              <a:pPr algn="ctr"/>
              <a:r>
                <a:rPr lang="en-US" sz="1800" b="1" dirty="0">
                  <a:latin typeface="Verdana" panose="020B0604030504040204" pitchFamily="34" charset="0"/>
                </a:rPr>
                <a:t>DBMS</a:t>
              </a:r>
              <a:endParaRPr lang="en-US" sz="1800" b="1" dirty="0">
                <a:latin typeface="Verdana" panose="020B0604030504040204" pitchFamily="34" charset="0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854960" y="3599180"/>
            <a:ext cx="43688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800" noProof="0" smtClean="0">
                <a:ln>
                  <a:noFill/>
                </a:ln>
                <a:effectLst/>
                <a:uLnTx/>
                <a:uFillTx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DB</a:t>
            </a:r>
            <a:endParaRPr lang="en-US" altLang="zh-CN" sz="180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1" name="文本框 10"/>
          <p:cNvSpPr txBox="1"/>
          <p:nvPr>
            <p:custDataLst>
              <p:tags r:id="rId9"/>
            </p:custDataLst>
          </p:nvPr>
        </p:nvSpPr>
        <p:spPr>
          <a:xfrm>
            <a:off x="4864735" y="2493645"/>
            <a:ext cx="7874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800" noProof="0" smtClean="0">
                <a:ln>
                  <a:noFill/>
                </a:ln>
                <a:effectLst/>
                <a:uLnTx/>
                <a:uFillTx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DATA</a:t>
            </a:r>
            <a:endParaRPr lang="en-US" altLang="zh-CN" sz="180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2" name="文本框 11"/>
          <p:cNvSpPr txBox="1"/>
          <p:nvPr>
            <p:custDataLst>
              <p:tags r:id="rId10"/>
            </p:custDataLst>
          </p:nvPr>
        </p:nvSpPr>
        <p:spPr>
          <a:xfrm>
            <a:off x="4864735" y="3311525"/>
            <a:ext cx="7874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800" noProof="0" smtClean="0">
                <a:ln>
                  <a:noFill/>
                </a:ln>
                <a:effectLst/>
                <a:uLnTx/>
                <a:uFillTx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DATA</a:t>
            </a:r>
            <a:endParaRPr lang="en-US" altLang="zh-CN" sz="180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4871085" y="4159885"/>
            <a:ext cx="7874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800" noProof="0" smtClean="0">
                <a:ln>
                  <a:noFill/>
                </a:ln>
                <a:effectLst/>
                <a:uLnTx/>
                <a:uFillTx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DATA</a:t>
            </a:r>
            <a:endParaRPr lang="en-US" altLang="zh-CN" sz="180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</p:txBody>
      </p:sp>
      <p:cxnSp>
        <p:nvCxnSpPr>
          <p:cNvPr id="2" name="曲线连接符 1"/>
          <p:cNvCxnSpPr>
            <a:stCxn id="10246" idx="2"/>
            <a:endCxn id="10" idx="3"/>
          </p:cNvCxnSpPr>
          <p:nvPr/>
        </p:nvCxnSpPr>
        <p:spPr>
          <a:xfrm rot="10800000" flipV="1">
            <a:off x="3291840" y="2538730"/>
            <a:ext cx="1256030" cy="124396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3" name="曲线连接符 2"/>
          <p:cNvCxnSpPr>
            <a:stCxn id="10247" idx="2"/>
          </p:cNvCxnSpPr>
          <p:nvPr/>
        </p:nvCxnSpPr>
        <p:spPr>
          <a:xfrm rot="10800000" flipV="1">
            <a:off x="3359150" y="3398520"/>
            <a:ext cx="1188720" cy="391160"/>
          </a:xfrm>
          <a:prstGeom prst="curvedConnector3">
            <a:avLst>
              <a:gd name="adj1" fmla="val 49947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9" name="曲线连接符 28"/>
          <p:cNvCxnSpPr>
            <a:stCxn id="6" idx="2"/>
          </p:cNvCxnSpPr>
          <p:nvPr/>
        </p:nvCxnSpPr>
        <p:spPr>
          <a:xfrm rot="10800000">
            <a:off x="3359150" y="3789680"/>
            <a:ext cx="1188720" cy="467360"/>
          </a:xfrm>
          <a:prstGeom prst="curvedConnector3">
            <a:avLst>
              <a:gd name="adj1" fmla="val 49947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30" name="曲线连接符 29"/>
          <p:cNvCxnSpPr>
            <a:stCxn id="7" idx="2"/>
            <a:endCxn id="10" idx="3"/>
          </p:cNvCxnSpPr>
          <p:nvPr/>
        </p:nvCxnSpPr>
        <p:spPr>
          <a:xfrm rot="10800000">
            <a:off x="3291840" y="3783330"/>
            <a:ext cx="1256030" cy="133223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055148" y="154017"/>
            <a:ext cx="4717336" cy="776431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数据库操作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0252" grpId="0"/>
      <p:bldP spid="10253" grpId="0"/>
      <p:bldP spid="10254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22" name="标题 1"/>
          <p:cNvSpPr>
            <a:spLocks noGrp="1"/>
          </p:cNvSpPr>
          <p:nvPr>
            <p:ph type="title"/>
          </p:nvPr>
        </p:nvSpPr>
        <p:spPr>
          <a:xfrm>
            <a:off x="1101553" y="155135"/>
            <a:ext cx="4715726" cy="776166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20586" y="1266245"/>
            <a:ext cx="414604" cy="584700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6824" y="1296057"/>
              <a:ext cx="323901" cy="5220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roadway" panose="04040905080B02020502" pitchFamily="82" charset="0"/>
                  <a:ea typeface="宋体" panose="02010600030101010101" pitchFamily="2" charset="-122"/>
                  <a:cs typeface="+mn-cs"/>
                </a:rPr>
                <a:t>4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adway" panose="04040905080B02020502" pitchFamily="82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50733" y="1494775"/>
            <a:ext cx="4703028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删除数据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776104" y="2223324"/>
            <a:ext cx="7209298" cy="1535798"/>
            <a:chOff x="1252844" y="2223040"/>
            <a:chExt cx="7210672" cy="1535634"/>
          </a:xfrm>
        </p:grpSpPr>
        <p:sp>
          <p:nvSpPr>
            <p:cNvPr id="81929" name="矩形 1"/>
            <p:cNvSpPr/>
            <p:nvPr/>
          </p:nvSpPr>
          <p:spPr>
            <a:xfrm>
              <a:off x="1252844" y="2805641"/>
              <a:ext cx="6169231" cy="9530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mysql&gt; DELETE FROM XS WHERE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姓名</a:t>
              </a:r>
              <a:r>
                <a:rPr lang="en-US" altLang="zh-CN" sz="1400" dirty="0">
                  <a:latin typeface="Courier New" panose="02070309020205020404" pitchFamily="49" charset="0"/>
                </a:rPr>
                <a:t>='</a:t>
              </a:r>
              <a:r>
                <a:rPr lang="zh-CN" altLang="en-US" sz="1400" dirty="0">
                  <a:latin typeface="Courier New" panose="02070309020205020404" pitchFamily="49" charset="0"/>
                </a:rPr>
                <a:t>王林</a:t>
              </a:r>
              <a:r>
                <a:rPr lang="en-US" altLang="zh-CN" sz="1400" dirty="0">
                  <a:latin typeface="Courier New" panose="02070309020205020404" pitchFamily="49" charset="0"/>
                </a:rPr>
                <a:t>';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Query OK</a:t>
              </a:r>
              <a:r>
                <a:rPr lang="zh-CN" altLang="en-US" sz="1400" dirty="0">
                  <a:latin typeface="Courier New" panose="02070309020205020404" pitchFamily="49" charset="0"/>
                </a:rPr>
                <a:t>，</a:t>
              </a:r>
              <a:r>
                <a:rPr lang="en-US" altLang="zh-CN" sz="1400" dirty="0">
                  <a:latin typeface="Courier New" panose="02070309020205020404" pitchFamily="49" charset="0"/>
                </a:rPr>
                <a:t> 1 row affected (0.04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mysql&gt; SELECT * FROM XS WHERE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姓名</a:t>
              </a:r>
              <a:r>
                <a:rPr lang="en-US" altLang="zh-CN" sz="1400" dirty="0">
                  <a:latin typeface="Courier New" panose="02070309020205020404" pitchFamily="49" charset="0"/>
                </a:rPr>
                <a:t>='</a:t>
              </a:r>
              <a:r>
                <a:rPr lang="zh-CN" altLang="en-US" sz="1400" dirty="0">
                  <a:latin typeface="Courier New" panose="02070309020205020404" pitchFamily="49" charset="0"/>
                </a:rPr>
                <a:t>王林</a:t>
              </a:r>
              <a:r>
                <a:rPr lang="en-US" altLang="zh-CN" sz="1400" dirty="0">
                  <a:latin typeface="Courier New" panose="02070309020205020404" pitchFamily="49" charset="0"/>
                </a:rPr>
                <a:t>';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/>
              <a:r>
                <a:rPr lang="en-US" altLang="zh-CN" sz="1400" dirty="0">
                  <a:latin typeface="Courier New" panose="02070309020205020404" pitchFamily="49" charset="0"/>
                </a:rPr>
                <a:t>Empty set (0.01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441762" y="2223040"/>
              <a:ext cx="7021754" cy="6450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将</a:t>
              </a:r>
              <a:r>
                <a:rPr kumimoji="0" lang="en-US" altLang="zh-CN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XS</a:t>
              </a:r>
              <a:r>
                <a:rPr kumimoji="0" lang="zh-CN" altLang="en-US" b="1" i="0" u="sng" strike="noStrike" kern="120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+mn-lt"/>
                  <a:ea typeface="宋体" panose="02010600030101010101" pitchFamily="2" charset="-122"/>
                  <a:cs typeface="Times New Roman" panose="02020603050405020304" charset="0"/>
                </a:rPr>
                <a:t>表中王林的信息删除</a:t>
              </a:r>
              <a:endParaRPr kumimoji="0" lang="zh-CN" altLang="en-US" b="1" i="0" u="sng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268184" y="3155041"/>
            <a:ext cx="655535" cy="657122"/>
            <a:chOff x="765530" y="3286093"/>
            <a:chExt cx="656530" cy="657462"/>
          </a:xfrm>
        </p:grpSpPr>
        <p:sp>
          <p:nvSpPr>
            <p:cNvPr id="81927" name="等腰三角形 12"/>
            <p:cNvSpPr/>
            <p:nvPr/>
          </p:nvSpPr>
          <p:spPr>
            <a:xfrm rot="5400000">
              <a:off x="6888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81928" name="等腰三角形 13"/>
            <p:cNvSpPr/>
            <p:nvPr/>
          </p:nvSpPr>
          <p:spPr>
            <a:xfrm rot="5400000">
              <a:off x="841264" y="3362759"/>
              <a:ext cx="657462" cy="504130"/>
            </a:xfrm>
            <a:prstGeom prst="triangle">
              <a:avLst>
                <a:gd name="adj" fmla="val 50000"/>
              </a:avLst>
            </a:prstGeom>
            <a:solidFill>
              <a:srgbClr val="0D74C9"/>
            </a:solidFill>
            <a:ln w="285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pPr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690" y="266995"/>
            <a:ext cx="5671595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>
              <a:buNone/>
            </a:pP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本章小结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35"/>
          <p:cNvSpPr txBox="1">
            <a:spLocks noChangeArrowheads="1"/>
          </p:cNvSpPr>
          <p:nvPr/>
        </p:nvSpPr>
        <p:spPr bwMode="auto">
          <a:xfrm>
            <a:off x="1126245" y="2334315"/>
            <a:ext cx="9793605" cy="104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457200"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本章主要讲述了数据库及数据库表的创建、修改、删除、查看，数据表数据的创建、修改、删除、查询。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839206" y="1822505"/>
            <a:ext cx="10512000" cy="377887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34771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/>
              <a:t>本</a:t>
            </a:r>
            <a:endParaRPr lang="zh-CN" altLang="en-US" sz="2800" b="1"/>
          </a:p>
        </p:txBody>
      </p:sp>
      <p:sp>
        <p:nvSpPr>
          <p:cNvPr id="9" name="椭圆 8"/>
          <p:cNvSpPr/>
          <p:nvPr/>
        </p:nvSpPr>
        <p:spPr>
          <a:xfrm>
            <a:off x="506653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章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78535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小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50417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>
                <a:sym typeface="+mn-ea"/>
              </a:rPr>
              <a:t>结</a:t>
            </a:r>
            <a:endParaRPr lang="zh-CN" altLang="en-US" sz="2800" b="1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" name="组合 22"/>
          <p:cNvGrpSpPr/>
          <p:nvPr/>
        </p:nvGrpSpPr>
        <p:grpSpPr>
          <a:xfrm>
            <a:off x="1519024" y="1265506"/>
            <a:ext cx="414746" cy="584899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614" cy="5218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49318" y="1494115"/>
            <a:ext cx="4704634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创建数据库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1269" name="圆角矩形 2"/>
          <p:cNvSpPr>
            <a:spLocks noChangeArrowheads="1"/>
          </p:cNvSpPr>
          <p:nvPr/>
        </p:nvSpPr>
        <p:spPr bwMode="auto">
          <a:xfrm>
            <a:off x="2755917" y="2375340"/>
            <a:ext cx="6451207" cy="125594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1270" name="矩形 3"/>
          <p:cNvSpPr>
            <a:spLocks noChangeArrowheads="1"/>
          </p:cNvSpPr>
          <p:nvPr/>
        </p:nvSpPr>
        <p:spPr bwMode="auto">
          <a:xfrm>
            <a:off x="2755917" y="2818335"/>
            <a:ext cx="6451207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CREATE DATABASE 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{DATABASE | SCHEMA} [IF NOT EXISTS]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据库名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[ [DEFAULT] CHARACTER SET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字符集名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   | [DEFAULT] COLLATE </a:t>
            </a: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校对规则名</a:t>
            </a: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]</a:t>
            </a:r>
            <a:endParaRPr kumimoji="0" lang="en-US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1271" name="矩形 4"/>
          <p:cNvSpPr>
            <a:spLocks noChangeArrowheads="1"/>
          </p:cNvSpPr>
          <p:nvPr/>
        </p:nvSpPr>
        <p:spPr bwMode="auto">
          <a:xfrm>
            <a:off x="2660650" y="3810706"/>
            <a:ext cx="6860858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语法格式说明：</a:t>
            </a:r>
            <a:endParaRPr kumimoji="0" lang="zh-CN" altLang="en-US" sz="1800" b="1" i="0" u="sng" strike="noStrike" kern="1200" cap="none" spc="0" normalizeH="0" baseline="0" noProof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语句中</a:t>
            </a:r>
            <a:r>
              <a:rPr kumimoji="0" lang="en-US" altLang="zh-CN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“[ ]”</a:t>
            </a:r>
            <a:r>
              <a:rPr kumimoji="0" lang="zh-CN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内为可选项，</a:t>
            </a:r>
            <a:r>
              <a:rPr kumimoji="0" lang="en-US" altLang="zh-CN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“{ | }”</a:t>
            </a:r>
            <a:r>
              <a:rPr kumimoji="0" lang="zh-CN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表示二选一。</a:t>
            </a:r>
            <a:endParaRPr kumimoji="0" lang="zh-CN" altLang="en-US" sz="1800" b="1" i="0" u="sng" strike="noStrike" kern="1200" cap="none" spc="0" normalizeH="0" baseline="0" noProof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命令动词时只要词义不变，与大小写无关</a:t>
            </a:r>
            <a:endParaRPr kumimoji="0" lang="zh-CN" altLang="en-US" sz="1800" b="1" i="0" u="sng" strike="noStrike" kern="1200" cap="none" spc="0" normalizeH="0" baseline="0" noProof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MySQL</a:t>
            </a:r>
            <a:r>
              <a:rPr kumimoji="0" lang="zh-CN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命令解释器大小写不敏感，所以无论用户输入的是大写还是小写，</a:t>
            </a:r>
            <a:r>
              <a:rPr kumimoji="0" lang="en-US" altLang="zh-CN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MySQL</a:t>
            </a:r>
            <a:r>
              <a:rPr kumimoji="0" lang="zh-CN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命令解释器都视为小写。</a:t>
            </a:r>
            <a:endParaRPr kumimoji="0" lang="zh-CN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055148" y="154017"/>
            <a:ext cx="4717336" cy="776431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数据库操作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char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271">
                                            <p:txEl>
                                              <p:char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271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271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271">
                                            <p:txEl>
                                              <p:char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bldLvl="0" animBg="1"/>
      <p:bldP spid="11270" grpId="0"/>
      <p:bldP spid="1127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" name="组合 22"/>
          <p:cNvGrpSpPr/>
          <p:nvPr/>
        </p:nvGrpSpPr>
        <p:grpSpPr>
          <a:xfrm>
            <a:off x="1519024" y="1265506"/>
            <a:ext cx="414746" cy="584899"/>
            <a:chOff x="-16824" y="1265272"/>
            <a:chExt cx="414670" cy="58479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8" name="矩形 17"/>
            <p:cNvSpPr/>
            <p:nvPr/>
          </p:nvSpPr>
          <p:spPr bwMode="auto">
            <a:xfrm>
              <a:off x="-16824" y="1265272"/>
              <a:ext cx="414670" cy="584791"/>
            </a:xfrm>
            <a:prstGeom prst="rect">
              <a:avLst/>
            </a:prstGeom>
            <a:solidFill>
              <a:srgbClr val="0F83E3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824" y="1296057"/>
              <a:ext cx="360614" cy="5218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1</a:t>
              </a: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949318" y="1494115"/>
            <a:ext cx="4704634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kumimoji="0" lang="zh-CN" altLang="en-US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创建数据库</a:t>
            </a:r>
            <a:r>
              <a:rPr kumimoji="0" lang="en-US" altLang="zh-CN" sz="2000" b="1" kern="1200" cap="none" spc="0" normalizeH="0" baseline="0" noProof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kumimoji="0" lang="en-US" altLang="zh-CN" kern="1200" cap="none" spc="0" normalizeH="0" baseline="0" noProof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                                                          </a:t>
            </a:r>
            <a:endParaRPr kumimoji="0" lang="zh-CN" altLang="en-US" kern="1200" cap="none" spc="0" normalizeH="0" baseline="0" noProof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1271" name="矩形 4"/>
          <p:cNvSpPr>
            <a:spLocks noChangeArrowheads="1"/>
          </p:cNvSpPr>
          <p:nvPr/>
        </p:nvSpPr>
        <p:spPr bwMode="auto">
          <a:xfrm>
            <a:off x="1518285" y="2061845"/>
            <a:ext cx="9530715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marR="0" lvl="1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语法说明：</a:t>
            </a:r>
            <a:endParaRPr kumimoji="0" lang="zh-CN" altLang="en-US" sz="1800" b="1" i="0" u="sng" strike="noStrike" kern="1200" cap="none" spc="0" normalizeH="0" baseline="0" noProof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●</a:t>
            </a:r>
            <a:r>
              <a:rPr kumimoji="0" lang="zh-CN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数据库名：字母、数字和下划线组成的任意字符串。</a:t>
            </a:r>
            <a:endParaRPr kumimoji="0" lang="zh-CN" altLang="en-US" sz="1800" b="1" i="0" u="sng" strike="noStrike" kern="1200" cap="none" spc="0" normalizeH="0" baseline="0" noProof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●</a:t>
            </a:r>
            <a:r>
              <a:rPr kumimoji="0" lang="en-US" altLang="zh-CN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IF NOT EXISTS</a:t>
            </a:r>
            <a:r>
              <a:rPr kumimoji="0" lang="zh-CN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：此选项可以避免出现数据库已经存在而再新建的错误。</a:t>
            </a:r>
            <a:endParaRPr kumimoji="0" lang="zh-CN" altLang="en-US" sz="1800" b="1" i="0" u="sng" strike="noStrike" kern="1200" cap="none" spc="0" normalizeH="0" baseline="0" noProof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●</a:t>
            </a:r>
            <a:r>
              <a:rPr kumimoji="0" lang="en-US" altLang="zh-CN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DEFAULT</a:t>
            </a:r>
            <a:r>
              <a:rPr kumimoji="0" lang="zh-CN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：指定默认值。</a:t>
            </a:r>
            <a:endParaRPr kumimoji="0" lang="zh-CN" altLang="en-US" sz="1800" b="1" i="0" u="sng" strike="noStrike" kern="1200" cap="none" spc="0" normalizeH="0" baseline="0" noProof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●</a:t>
            </a:r>
            <a:r>
              <a:rPr kumimoji="0" lang="en-US" altLang="zh-CN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CHARACTER SET</a:t>
            </a:r>
            <a:r>
              <a:rPr kumimoji="0" lang="zh-CN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：指定数据库字符集</a:t>
            </a:r>
            <a:r>
              <a:rPr kumimoji="0" lang="en-US" altLang="zh-CN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(Charset)</a:t>
            </a:r>
            <a:r>
              <a:rPr kumimoji="0" lang="zh-CN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。</a:t>
            </a:r>
            <a:endParaRPr kumimoji="0" lang="zh-CN" altLang="en-US" sz="1800" b="1" i="0" u="sng" strike="noStrike" kern="1200" cap="none" spc="0" normalizeH="0" baseline="0" noProof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●</a:t>
            </a:r>
            <a:r>
              <a:rPr kumimoji="0" lang="en-US" altLang="zh-CN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COLLATE</a:t>
            </a:r>
            <a:r>
              <a:rPr kumimoji="0" lang="zh-CN" altLang="en-US" sz="1800" b="1" i="0" u="sng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：指定字符集的校对规则</a:t>
            </a:r>
            <a:endParaRPr kumimoji="0" lang="zh-CN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1055148" y="154017"/>
            <a:ext cx="4717336" cy="776431"/>
          </a:xfrm>
          <a:noFill/>
          <a:ln>
            <a:noFill/>
          </a:ln>
        </p:spPr>
        <p:txBody>
          <a:bodyPr anchor="ctr" anchorCtr="0"/>
          <a:p>
            <a:pPr algn="l"/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数据库操作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0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00.xml><?xml version="1.0" encoding="utf-8"?>
<p:tagLst xmlns:p="http://schemas.openxmlformats.org/presentationml/2006/main">
  <p:tag name="KSO_WM_DIAGRAM_VIRTUALLY_FRAME" val="{&quot;height&quot;:224.12503079773796,&quot;left&quot;:193.62504027396494,&quot;top&quot;:176.7500244195082,&quot;width&quot;:576.0252184270337}"/>
</p:tagLst>
</file>

<file path=ppt/tags/tag101.xml><?xml version="1.0" encoding="utf-8"?>
<p:tagLst xmlns:p="http://schemas.openxmlformats.org/presentationml/2006/main">
  <p:tag name="KSO_WM_DIAGRAM_VIRTUALLY_FRAME" val="{&quot;height&quot;:224.12503079773796,&quot;left&quot;:193.62504027396494,&quot;top&quot;:176.7500244195082,&quot;width&quot;:576.0252184270337}"/>
</p:tagLst>
</file>

<file path=ppt/tags/tag102.xml><?xml version="1.0" encoding="utf-8"?>
<p:tagLst xmlns:p="http://schemas.openxmlformats.org/presentationml/2006/main">
  <p:tag name="KSO_WM_DIAGRAM_VIRTUALLY_FRAME" val="{&quot;height&quot;:272.3628346456693,&quot;left&quot;:202.99968503937006,&quot;top&quot;:128.0863779527559,&quot;width&quot;:560.477874015748}"/>
</p:tagLst>
</file>

<file path=ppt/tags/tag103.xml><?xml version="1.0" encoding="utf-8"?>
<p:tagLst xmlns:p="http://schemas.openxmlformats.org/presentationml/2006/main">
  <p:tag name="KSO_WM_DIAGRAM_VIRTUALLY_FRAME" val="{&quot;height&quot;:272.3628346456693,&quot;left&quot;:202.99968503937006,&quot;top&quot;:128.0863779527559,&quot;width&quot;:560.477874015748}"/>
</p:tagLst>
</file>

<file path=ppt/tags/tag104.xml><?xml version="1.0" encoding="utf-8"?>
<p:tagLst xmlns:p="http://schemas.openxmlformats.org/presentationml/2006/main">
  <p:tag name="KSO_WM_DIAGRAM_VIRTUALLY_FRAME" val="{&quot;height&quot;:272.3628346456693,&quot;left&quot;:202.99968503937006,&quot;top&quot;:128.0863779527559,&quot;width&quot;:560.477874015748}"/>
</p:tagLst>
</file>

<file path=ppt/tags/tag105.xml><?xml version="1.0" encoding="utf-8"?>
<p:tagLst xmlns:p="http://schemas.openxmlformats.org/presentationml/2006/main">
  <p:tag name="KSO_WM_DIAGRAM_VIRTUALLY_FRAME" val="{&quot;height&quot;:272.3628346456693,&quot;left&quot;:202.99968503937006,&quot;top&quot;:128.0863779527559,&quot;width&quot;:560.477874015748}"/>
</p:tagLst>
</file>

<file path=ppt/tags/tag106.xml><?xml version="1.0" encoding="utf-8"?>
<p:tagLst xmlns:p="http://schemas.openxmlformats.org/presentationml/2006/main">
  <p:tag name="KSO_WM_DIAGRAM_VIRTUALLY_FRAME" val="{&quot;height&quot;:272.3628346456693,&quot;left&quot;:202.99968503937006,&quot;top&quot;:128.0863779527559,&quot;width&quot;:560.477874015748}"/>
</p:tagLst>
</file>

<file path=ppt/tags/tag107.xml><?xml version="1.0" encoding="utf-8"?>
<p:tagLst xmlns:p="http://schemas.openxmlformats.org/presentationml/2006/main">
  <p:tag name="KSO_WM_DIAGRAM_VIRTUALLY_FRAME" val="{&quot;height&quot;:272.3628346456693,&quot;left&quot;:202.99968503937006,&quot;top&quot;:128.0863779527559,&quot;width&quot;:560.477874015748}"/>
</p:tagLst>
</file>

<file path=ppt/tags/tag108.xml><?xml version="1.0" encoding="utf-8"?>
<p:tagLst xmlns:p="http://schemas.openxmlformats.org/presentationml/2006/main">
  <p:tag name="KSO_WM_DIAGRAM_VIRTUALLY_FRAME" val="{&quot;height&quot;:272.3628346456693,&quot;left&quot;:202.99968503937006,&quot;top&quot;:128.0863779527559,&quot;width&quot;:560.477874015748}"/>
</p:tagLst>
</file>

<file path=ppt/tags/tag109.xml><?xml version="1.0" encoding="utf-8"?>
<p:tagLst xmlns:p="http://schemas.openxmlformats.org/presentationml/2006/main">
  <p:tag name="KSO_WM_DIAGRAM_VIRTUALLY_FRAME" val="{&quot;height&quot;:272.3628346456693,&quot;left&quot;:202.99968503937006,&quot;top&quot;:128.0863779527559,&quot;width&quot;:560.477874015748}"/>
</p:tagLst>
</file>

<file path=ppt/tags/tag11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10.xml><?xml version="1.0" encoding="utf-8"?>
<p:tagLst xmlns:p="http://schemas.openxmlformats.org/presentationml/2006/main">
  <p:tag name="KSO_WM_DIAGRAM_VIRTUALLY_FRAME" val="{&quot;height&quot;:272.3628346456693,&quot;left&quot;:202.99968503937006,&quot;top&quot;:128.0863779527559,&quot;width&quot;:560.477874015748}"/>
</p:tagLst>
</file>

<file path=ppt/tags/tag111.xml><?xml version="1.0" encoding="utf-8"?>
<p:tagLst xmlns:p="http://schemas.openxmlformats.org/presentationml/2006/main">
  <p:tag name="KSO_WM_DIAGRAM_VIRTUALLY_FRAME" val="{&quot;height&quot;:272.3628346456693,&quot;left&quot;:202.99968503937006,&quot;top&quot;:128.0863779527559,&quot;width&quot;:560.477874015748}"/>
</p:tagLst>
</file>

<file path=ppt/tags/tag112.xml><?xml version="1.0" encoding="utf-8"?>
<p:tagLst xmlns:p="http://schemas.openxmlformats.org/presentationml/2006/main">
  <p:tag name="KSO_WM_DIAGRAM_VIRTUALLY_FRAME" val="{&quot;height&quot;:272.3628346456693,&quot;left&quot;:202.99968503937006,&quot;top&quot;:128.0863779527559,&quot;width&quot;:560.477874015748}"/>
</p:tagLst>
</file>

<file path=ppt/tags/tag113.xml><?xml version="1.0" encoding="utf-8"?>
<p:tagLst xmlns:p="http://schemas.openxmlformats.org/presentationml/2006/main">
  <p:tag name="KSO_WM_DIAGRAM_VIRTUALLY_FRAME" val="{&quot;height&quot;:272.3628346456693,&quot;left&quot;:202.99968503937006,&quot;top&quot;:128.0863779527559,&quot;width&quot;:560.477874015748}"/>
</p:tagLst>
</file>

<file path=ppt/tags/tag114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115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116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117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118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119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12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20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121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122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123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124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125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126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127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128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129.xml><?xml version="1.0" encoding="utf-8"?>
<p:tagLst xmlns:p="http://schemas.openxmlformats.org/presentationml/2006/main">
  <p:tag name="KSO_WM_DIAGRAM_VIRTUALLY_FRAME" val="{&quot;height&quot;:224.16653543307083,&quot;left&quot;:280.5131496062992,&quot;top&quot;:176.7827559055118,&quot;width&quot;:374.8193700787402}"/>
</p:tagLst>
</file>

<file path=ppt/tags/tag13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30.xml><?xml version="1.0" encoding="utf-8"?>
<p:tagLst xmlns:p="http://schemas.openxmlformats.org/presentationml/2006/main">
  <p:tag name="KSO_WM_DIAGRAM_VIRTUALLY_FRAME" val="{&quot;height&quot;:224.16653543307083,&quot;left&quot;:280.5131496062992,&quot;top&quot;:176.7827559055118,&quot;width&quot;:374.8193700787402}"/>
</p:tagLst>
</file>

<file path=ppt/tags/tag131.xml><?xml version="1.0" encoding="utf-8"?>
<p:tagLst xmlns:p="http://schemas.openxmlformats.org/presentationml/2006/main">
  <p:tag name="KSO_WM_DIAGRAM_VIRTUALLY_FRAME" val="{&quot;height&quot;:224.16653543307083,&quot;left&quot;:280.5131496062992,&quot;top&quot;:176.7827559055118,&quot;width&quot;:374.8193700787402}"/>
</p:tagLst>
</file>

<file path=ppt/tags/tag132.xml><?xml version="1.0" encoding="utf-8"?>
<p:tagLst xmlns:p="http://schemas.openxmlformats.org/presentationml/2006/main">
  <p:tag name="KSO_WM_DIAGRAM_VIRTUALLY_FRAME" val="{&quot;height&quot;:224.16653543307083,&quot;left&quot;:280.5131496062992,&quot;top&quot;:176.7827559055118,&quot;width&quot;:374.8193700787402}"/>
</p:tagLst>
</file>

<file path=ppt/tags/tag133.xml><?xml version="1.0" encoding="utf-8"?>
<p:tagLst xmlns:p="http://schemas.openxmlformats.org/presentationml/2006/main">
  <p:tag name="KSO_WM_DIAGRAM_VIRTUALLY_FRAME" val="{&quot;height&quot;:224.16653543307083,&quot;left&quot;:280.5131496062992,&quot;top&quot;:176.7827559055118,&quot;width&quot;:374.8193700787402}"/>
</p:tagLst>
</file>

<file path=ppt/tags/tag134.xml><?xml version="1.0" encoding="utf-8"?>
<p:tagLst xmlns:p="http://schemas.openxmlformats.org/presentationml/2006/main">
  <p:tag name="KSO_WM_DIAGRAM_VIRTUALLY_FRAME" val="{&quot;height&quot;:224.16653543307083,&quot;left&quot;:280.5131496062992,&quot;top&quot;:176.7827559055118,&quot;width&quot;:374.8193700787402}"/>
</p:tagLst>
</file>

<file path=ppt/tags/tag135.xml><?xml version="1.0" encoding="utf-8"?>
<p:tagLst xmlns:p="http://schemas.openxmlformats.org/presentationml/2006/main">
  <p:tag name="KSO_WM_DIAGRAM_VIRTUALLY_FRAME" val="{&quot;height&quot;:224.16653543307083,&quot;left&quot;:280.5131496062992,&quot;top&quot;:176.7827559055118,&quot;width&quot;:374.8193700787402}"/>
</p:tagLst>
</file>

<file path=ppt/tags/tag136.xml><?xml version="1.0" encoding="utf-8"?>
<p:tagLst xmlns:p="http://schemas.openxmlformats.org/presentationml/2006/main">
  <p:tag name="KSO_WM_DIAGRAM_VIRTUALLY_FRAME" val="{&quot;height&quot;:224.16653543307083,&quot;left&quot;:280.5131496062992,&quot;top&quot;:176.7827559055118,&quot;width&quot;:374.8193700787402}"/>
</p:tagLst>
</file>

<file path=ppt/tags/tag137.xml><?xml version="1.0" encoding="utf-8"?>
<p:tagLst xmlns:p="http://schemas.openxmlformats.org/presentationml/2006/main">
  <p:tag name="KSO_WM_DIAGRAM_VIRTUALLY_FRAME" val="{&quot;height&quot;:224.16653543307083,&quot;left&quot;:280.5131496062992,&quot;top&quot;:176.7827559055118,&quot;width&quot;:374.8193700787402}"/>
</p:tagLst>
</file>

<file path=ppt/tags/tag138.xml><?xml version="1.0" encoding="utf-8"?>
<p:tagLst xmlns:p="http://schemas.openxmlformats.org/presentationml/2006/main">
  <p:tag name="KSO_WM_DIAGRAM_VIRTUALLY_FRAME" val="{&quot;height&quot;:224.16653543307083,&quot;left&quot;:280.5131496062992,&quot;top&quot;:176.7827559055118,&quot;width&quot;:374.8193700787402}"/>
</p:tagLst>
</file>

<file path=ppt/tags/tag139.xml><?xml version="1.0" encoding="utf-8"?>
<p:tagLst xmlns:p="http://schemas.openxmlformats.org/presentationml/2006/main">
  <p:tag name="KSO_WM_DIAGRAM_VIRTUALLY_FRAME" val="{&quot;height&quot;:224.16653543307083,&quot;left&quot;:280.5131496062992,&quot;top&quot;:176.7827559055118,&quot;width&quot;:374.8193700787402}"/>
</p:tagLst>
</file>

<file path=ppt/tags/tag14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40.xml><?xml version="1.0" encoding="utf-8"?>
<p:tagLst xmlns:p="http://schemas.openxmlformats.org/presentationml/2006/main">
  <p:tag name="KSO_WM_DIAGRAM_VIRTUALLY_FRAME" val="{&quot;height&quot;:224.16653543307083,&quot;left&quot;:280.5131496062992,&quot;top&quot;:176.7827559055118,&quot;width&quot;:374.8193700787402}"/>
</p:tagLst>
</file>

<file path=ppt/tags/tag141.xml><?xml version="1.0" encoding="utf-8"?>
<p:tagLst xmlns:p="http://schemas.openxmlformats.org/presentationml/2006/main">
  <p:tag name="ISPRING_RESOURCE_PATHS_HASH_PRESENTER" val="417f8e4a56fc57c2e92e6fdc581ab83ee55365e"/>
  <p:tag name="commondata" val="eyJoZGlkIjoiYjE3OTMxOGI0NjhjYThlMGE1ZjliNmExNTU4MWM3YjIifQ=="/>
</p:tagLst>
</file>

<file path=ppt/tags/tag15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6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7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8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9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0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1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2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23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24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25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26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27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28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29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30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1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2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3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4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5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6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37.xml><?xml version="1.0" encoding="utf-8"?>
<p:tagLst xmlns:p="http://schemas.openxmlformats.org/presentationml/2006/main">
  <p:tag name="KSO_WM_DIAGRAM_VIRTUALLY_FRAME" val="{&quot;height&quot;:351.62496062992125,&quot;left&quot;:331.77503937007873,&quot;top&quot;:91.77503937007874,&quot;width&quot;:526.375275590551}"/>
</p:tagLst>
</file>

<file path=ppt/tags/tag38.xml><?xml version="1.0" encoding="utf-8"?>
<p:tagLst xmlns:p="http://schemas.openxmlformats.org/presentationml/2006/main">
  <p:tag name="KSO_WM_DIAGRAM_VIRTUALLY_FRAME" val="{&quot;height&quot;:351.62496062992125,&quot;left&quot;:331.77503937007873,&quot;top&quot;:91.77503937007874,&quot;width&quot;:526.375275590551}"/>
</p:tagLst>
</file>

<file path=ppt/tags/tag39.xml><?xml version="1.0" encoding="utf-8"?>
<p:tagLst xmlns:p="http://schemas.openxmlformats.org/presentationml/2006/main">
  <p:tag name="KSO_WM_DIAGRAM_VIRTUALLY_FRAME" val="{&quot;height&quot;:351.62496062992125,&quot;left&quot;:331.77503937007873,&quot;top&quot;:91.77503937007874,&quot;width&quot;:526.375275590551}"/>
</p:tagLst>
</file>

<file path=ppt/tags/tag4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40.xml><?xml version="1.0" encoding="utf-8"?>
<p:tagLst xmlns:p="http://schemas.openxmlformats.org/presentationml/2006/main">
  <p:tag name="KSO_WM_DIAGRAM_VIRTUALLY_FRAME" val="{&quot;height&quot;:351.62496062992125,&quot;left&quot;:331.77503937007873,&quot;top&quot;:91.77503937007874,&quot;width&quot;:526.375275590551}"/>
</p:tagLst>
</file>

<file path=ppt/tags/tag41.xml><?xml version="1.0" encoding="utf-8"?>
<p:tagLst xmlns:p="http://schemas.openxmlformats.org/presentationml/2006/main">
  <p:tag name="KSO_WM_DIAGRAM_VIRTUALLY_FRAME" val="{&quot;height&quot;:351.62496062992125,&quot;left&quot;:331.77503937007873,&quot;top&quot;:91.77503937007874,&quot;width&quot;:526.375275590551}"/>
</p:tagLst>
</file>

<file path=ppt/tags/tag42.xml><?xml version="1.0" encoding="utf-8"?>
<p:tagLst xmlns:p="http://schemas.openxmlformats.org/presentationml/2006/main">
  <p:tag name="KSO_WM_DIAGRAM_VIRTUALLY_FRAME" val="{&quot;height&quot;:351.62496062992125,&quot;left&quot;:331.77503937007873,&quot;top&quot;:91.77503937007874,&quot;width&quot;:526.375275590551}"/>
</p:tagLst>
</file>

<file path=ppt/tags/tag43.xml><?xml version="1.0" encoding="utf-8"?>
<p:tagLst xmlns:p="http://schemas.openxmlformats.org/presentationml/2006/main">
  <p:tag name="KSO_WM_DIAGRAM_VIRTUALLY_FRAME" val="{&quot;height&quot;:351.62496062992125,&quot;left&quot;:331.77503937007873,&quot;top&quot;:91.77503937007874,&quot;width&quot;:526.375275590551}"/>
</p:tagLst>
</file>

<file path=ppt/tags/tag44.xml><?xml version="1.0" encoding="utf-8"?>
<p:tagLst xmlns:p="http://schemas.openxmlformats.org/presentationml/2006/main">
  <p:tag name="KSO_WM_DIAGRAM_VIRTUALLY_FRAME" val="{&quot;height&quot;:351.62496062992125,&quot;left&quot;:331.77503937007873,&quot;top&quot;:91.77503937007874,&quot;width&quot;:526.375275590551}"/>
</p:tagLst>
</file>

<file path=ppt/tags/tag45.xml><?xml version="1.0" encoding="utf-8"?>
<p:tagLst xmlns:p="http://schemas.openxmlformats.org/presentationml/2006/main">
  <p:tag name="KSO_WM_DIAGRAM_VIRTUALLY_FRAME" val="{&quot;height&quot;:351.62496062992125,&quot;left&quot;:331.77503937007873,&quot;top&quot;:91.77503937007874,&quot;width&quot;:526.375275590551}"/>
</p:tagLst>
</file>

<file path=ppt/tags/tag46.xml><?xml version="1.0" encoding="utf-8"?>
<p:tagLst xmlns:p="http://schemas.openxmlformats.org/presentationml/2006/main">
  <p:tag name="KSO_WM_DIAGRAM_VIRTUALLY_FRAME" val="{&quot;height&quot;:351.62496062992125,&quot;left&quot;:331.77503937007873,&quot;top&quot;:91.77503937007874,&quot;width&quot;:526.375275590551}"/>
</p:tagLst>
</file>

<file path=ppt/tags/tag47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48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49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5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50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51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52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53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54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55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56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57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58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59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6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60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61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62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63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64.xml><?xml version="1.0" encoding="utf-8"?>
<p:tagLst xmlns:p="http://schemas.openxmlformats.org/presentationml/2006/main">
  <p:tag name="KSO_WM_DIAGRAM_VIRTUALLY_FRAME" val="{&quot;height&quot;:383.432794006999,&quot;left&quot;:207.74964585885095,&quot;top&quot;:124.7863425925926,&quot;width&quot;:561.127854141149}"/>
</p:tagLst>
</file>

<file path=ppt/tags/tag65.xml><?xml version="1.0" encoding="utf-8"?>
<p:tagLst xmlns:p="http://schemas.openxmlformats.org/presentationml/2006/main">
  <p:tag name="KSO_WM_DIAGRAM_VIRTUALLY_FRAME" val="{&quot;height&quot;:136.40023622047246,&quot;left&quot;:280.7631496062992,&quot;top&quot;:199.28692913385825,&quot;width&quot;:374.5693700787402}"/>
</p:tagLst>
</file>

<file path=ppt/tags/tag66.xml><?xml version="1.0" encoding="utf-8"?>
<p:tagLst xmlns:p="http://schemas.openxmlformats.org/presentationml/2006/main">
  <p:tag name="KSO_WM_DIAGRAM_VIRTUALLY_FRAME" val="{&quot;height&quot;:136.40023622047246,&quot;left&quot;:280.7631496062992,&quot;top&quot;:199.28692913385825,&quot;width&quot;:374.5693700787402}"/>
</p:tagLst>
</file>

<file path=ppt/tags/tag67.xml><?xml version="1.0" encoding="utf-8"?>
<p:tagLst xmlns:p="http://schemas.openxmlformats.org/presentationml/2006/main">
  <p:tag name="KSO_WM_DIAGRAM_VIRTUALLY_FRAME" val="{&quot;height&quot;:136.40023622047246,&quot;left&quot;:280.7631496062992,&quot;top&quot;:199.28692913385825,&quot;width&quot;:374.5693700787402}"/>
</p:tagLst>
</file>

<file path=ppt/tags/tag68.xml><?xml version="1.0" encoding="utf-8"?>
<p:tagLst xmlns:p="http://schemas.openxmlformats.org/presentationml/2006/main">
  <p:tag name="KSO_WM_DIAGRAM_VIRTUALLY_FRAME" val="{&quot;height&quot;:136.40023622047246,&quot;left&quot;:280.7631496062992,&quot;top&quot;:199.28692913385825,&quot;width&quot;:374.5693700787402}"/>
</p:tagLst>
</file>

<file path=ppt/tags/tag69.xml><?xml version="1.0" encoding="utf-8"?>
<p:tagLst xmlns:p="http://schemas.openxmlformats.org/presentationml/2006/main">
  <p:tag name="KSO_WM_DIAGRAM_VIRTUALLY_FRAME" val="{&quot;height&quot;:136.40023622047246,&quot;left&quot;:280.7631496062992,&quot;top&quot;:199.28692913385825,&quot;width&quot;:374.5693700787402}"/>
</p:tagLst>
</file>

<file path=ppt/tags/tag7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70.xml><?xml version="1.0" encoding="utf-8"?>
<p:tagLst xmlns:p="http://schemas.openxmlformats.org/presentationml/2006/main">
  <p:tag name="KSO_WM_DIAGRAM_VIRTUALLY_FRAME" val="{&quot;height&quot;:136.40023622047246,&quot;left&quot;:280.7631496062992,&quot;top&quot;:199.28692913385825,&quot;width&quot;:374.5693700787402}"/>
</p:tagLst>
</file>

<file path=ppt/tags/tag71.xml><?xml version="1.0" encoding="utf-8"?>
<p:tagLst xmlns:p="http://schemas.openxmlformats.org/presentationml/2006/main">
  <p:tag name="KSO_WM_DIAGRAM_VIRTUALLY_FRAME" val="{&quot;height&quot;:136.40023622047246,&quot;left&quot;:280.7631496062992,&quot;top&quot;:199.28692913385825,&quot;width&quot;:374.5693700787402}"/>
</p:tagLst>
</file>

<file path=ppt/tags/tag72.xml><?xml version="1.0" encoding="utf-8"?>
<p:tagLst xmlns:p="http://schemas.openxmlformats.org/presentationml/2006/main">
  <p:tag name="KSO_WM_DIAGRAM_VIRTUALLY_FRAME" val="{&quot;height&quot;:136.40023622047246,&quot;left&quot;:280.7631496062992,&quot;top&quot;:199.28692913385825,&quot;width&quot;:374.5693700787402}"/>
</p:tagLst>
</file>

<file path=ppt/tags/tag73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74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75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76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77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78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79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8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80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81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82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83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84.xml><?xml version="1.0" encoding="utf-8"?>
<p:tagLst xmlns:p="http://schemas.openxmlformats.org/presentationml/2006/main">
  <p:tag name="KSO_WM_DIAGRAM_VIRTUALLY_FRAME" val="{&quot;height&quot;:224.1665354330709,&quot;left&quot;:280.5131496062992,&quot;top&quot;:176.7827559055118,&quot;width&quot;:374.81937007874023}"/>
</p:tagLst>
</file>

<file path=ppt/tags/tag85.xml><?xml version="1.0" encoding="utf-8"?>
<p:tagLst xmlns:p="http://schemas.openxmlformats.org/presentationml/2006/main">
  <p:tag name="KSO_WM_DIAGRAM_VIRTUALLY_FRAME" val="{&quot;height&quot;:224.12503079773796,&quot;left&quot;:193.62504027396494,&quot;top&quot;:176.7500244195082,&quot;width&quot;:576.0252184270337}"/>
</p:tagLst>
</file>

<file path=ppt/tags/tag86.xml><?xml version="1.0" encoding="utf-8"?>
<p:tagLst xmlns:p="http://schemas.openxmlformats.org/presentationml/2006/main">
  <p:tag name="KSO_WM_DIAGRAM_VIRTUALLY_FRAME" val="{&quot;height&quot;:224.12503079773796,&quot;left&quot;:193.62504027396494,&quot;top&quot;:176.7500244195082,&quot;width&quot;:576.0252184270337}"/>
</p:tagLst>
</file>

<file path=ppt/tags/tag87.xml><?xml version="1.0" encoding="utf-8"?>
<p:tagLst xmlns:p="http://schemas.openxmlformats.org/presentationml/2006/main">
  <p:tag name="KSO_WM_DIAGRAM_VIRTUALLY_FRAME" val="{&quot;height&quot;:224.12503079773796,&quot;left&quot;:193.62504027396494,&quot;top&quot;:176.7500244195082,&quot;width&quot;:576.0252184270337}"/>
</p:tagLst>
</file>

<file path=ppt/tags/tag88.xml><?xml version="1.0" encoding="utf-8"?>
<p:tagLst xmlns:p="http://schemas.openxmlformats.org/presentationml/2006/main">
  <p:tag name="KSO_WM_DIAGRAM_VIRTUALLY_FRAME" val="{&quot;height&quot;:224.12503079773796,&quot;left&quot;:193.62504027396494,&quot;top&quot;:176.7500244195082,&quot;width&quot;:576.0252184270337}"/>
</p:tagLst>
</file>

<file path=ppt/tags/tag89.xml><?xml version="1.0" encoding="utf-8"?>
<p:tagLst xmlns:p="http://schemas.openxmlformats.org/presentationml/2006/main">
  <p:tag name="KSO_WM_DIAGRAM_VIRTUALLY_FRAME" val="{&quot;height&quot;:224.12503079773796,&quot;left&quot;:193.62504027396494,&quot;top&quot;:176.7500244195082,&quot;width&quot;:576.0252184270337}"/>
</p:tagLst>
</file>

<file path=ppt/tags/tag9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90.xml><?xml version="1.0" encoding="utf-8"?>
<p:tagLst xmlns:p="http://schemas.openxmlformats.org/presentationml/2006/main">
  <p:tag name="KSO_WM_DIAGRAM_VIRTUALLY_FRAME" val="{&quot;height&quot;:224.12503079773796,&quot;left&quot;:193.62504027396494,&quot;top&quot;:176.7500244195082,&quot;width&quot;:576.0252184270337}"/>
</p:tagLst>
</file>

<file path=ppt/tags/tag91.xml><?xml version="1.0" encoding="utf-8"?>
<p:tagLst xmlns:p="http://schemas.openxmlformats.org/presentationml/2006/main">
  <p:tag name="KSO_WM_DIAGRAM_VIRTUALLY_FRAME" val="{&quot;height&quot;:224.12503079773796,&quot;left&quot;:193.62504027396494,&quot;top&quot;:176.7500244195082,&quot;width&quot;:576.0252184270337}"/>
</p:tagLst>
</file>

<file path=ppt/tags/tag92.xml><?xml version="1.0" encoding="utf-8"?>
<p:tagLst xmlns:p="http://schemas.openxmlformats.org/presentationml/2006/main">
  <p:tag name="KSO_WM_DIAGRAM_VIRTUALLY_FRAME" val="{&quot;height&quot;:224.12503079773796,&quot;left&quot;:193.62504027396494,&quot;top&quot;:176.7500244195082,&quot;width&quot;:576.0252184270337}"/>
</p:tagLst>
</file>

<file path=ppt/tags/tag93.xml><?xml version="1.0" encoding="utf-8"?>
<p:tagLst xmlns:p="http://schemas.openxmlformats.org/presentationml/2006/main">
  <p:tag name="KSO_WM_DIAGRAM_VIRTUALLY_FRAME" val="{&quot;height&quot;:224.12503079773796,&quot;left&quot;:193.62504027396494,&quot;top&quot;:176.7500244195082,&quot;width&quot;:576.0252184270337}"/>
</p:tagLst>
</file>

<file path=ppt/tags/tag94.xml><?xml version="1.0" encoding="utf-8"?>
<p:tagLst xmlns:p="http://schemas.openxmlformats.org/presentationml/2006/main">
  <p:tag name="KSO_WM_DIAGRAM_VIRTUALLY_FRAME" val="{&quot;height&quot;:224.12503079773796,&quot;left&quot;:193.62504027396494,&quot;top&quot;:176.7500244195082,&quot;width&quot;:576.0252184270337}"/>
</p:tagLst>
</file>

<file path=ppt/tags/tag95.xml><?xml version="1.0" encoding="utf-8"?>
<p:tagLst xmlns:p="http://schemas.openxmlformats.org/presentationml/2006/main">
  <p:tag name="KSO_WM_DIAGRAM_VIRTUALLY_FRAME" val="{&quot;height&quot;:224.12503079773796,&quot;left&quot;:193.62504027396494,&quot;top&quot;:176.7500244195082,&quot;width&quot;:576.0252184270337}"/>
</p:tagLst>
</file>

<file path=ppt/tags/tag96.xml><?xml version="1.0" encoding="utf-8"?>
<p:tagLst xmlns:p="http://schemas.openxmlformats.org/presentationml/2006/main">
  <p:tag name="KSO_WM_DIAGRAM_VIRTUALLY_FRAME" val="{&quot;height&quot;:224.12503079773796,&quot;left&quot;:193.62504027396494,&quot;top&quot;:176.7500244195082,&quot;width&quot;:576.0252184270337}"/>
</p:tagLst>
</file>

<file path=ppt/tags/tag97.xml><?xml version="1.0" encoding="utf-8"?>
<p:tagLst xmlns:p="http://schemas.openxmlformats.org/presentationml/2006/main">
  <p:tag name="KSO_WM_DIAGRAM_VIRTUALLY_FRAME" val="{&quot;height&quot;:224.12503079773796,&quot;left&quot;:193.62504027396494,&quot;top&quot;:176.7500244195082,&quot;width&quot;:576.0252184270337}"/>
</p:tagLst>
</file>

<file path=ppt/tags/tag98.xml><?xml version="1.0" encoding="utf-8"?>
<p:tagLst xmlns:p="http://schemas.openxmlformats.org/presentationml/2006/main">
  <p:tag name="KSO_WM_DIAGRAM_VIRTUALLY_FRAME" val="{&quot;height&quot;:224.12503079773796,&quot;left&quot;:193.62504027396494,&quot;top&quot;:176.7500244195082,&quot;width&quot;:576.0252184270337}"/>
</p:tagLst>
</file>

<file path=ppt/tags/tag99.xml><?xml version="1.0" encoding="utf-8"?>
<p:tagLst xmlns:p="http://schemas.openxmlformats.org/presentationml/2006/main">
  <p:tag name="KSO_WM_DIAGRAM_VIRTUALLY_FRAME" val="{&quot;height&quot;:224.12503079773796,&quot;left&quot;:193.62504027396494,&quot;top&quot;:176.7500244195082,&quot;width&quot;:576.0252184270337}"/>
</p:tagLst>
</file>

<file path=ppt/theme/theme1.xml><?xml version="1.0" encoding="utf-8"?>
<a:theme xmlns:a="http://schemas.openxmlformats.org/drawingml/2006/main" name="Office 主题">
  <a:themeElements>
    <a:clrScheme name="自定义 2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5DA2"/>
      </a:accent1>
      <a:accent2>
        <a:srgbClr val="C4C7CB"/>
      </a:accent2>
      <a:accent3>
        <a:srgbClr val="7F7F7F"/>
      </a:accent3>
      <a:accent4>
        <a:srgbClr val="7F7F7F"/>
      </a:accent4>
      <a:accent5>
        <a:srgbClr val="7F7F7F"/>
      </a:accent5>
      <a:accent6>
        <a:srgbClr val="7F7F7F"/>
      </a:accent6>
      <a:hlink>
        <a:srgbClr val="17365D"/>
      </a:hlink>
      <a:folHlink>
        <a:srgbClr val="548DD4"/>
      </a:folHlink>
    </a:clrScheme>
    <a:fontScheme name="ud0ofpxa">
      <a:majorFont>
        <a:latin typeface="字魂105号-简雅黑"/>
        <a:ea typeface="字魂105号-简雅黑"/>
        <a:cs typeface=""/>
      </a:majorFont>
      <a:minorFont>
        <a:latin typeface="字魂105号-简雅黑"/>
        <a:ea typeface="字魂105号-简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24_Office 主题">
  <a:themeElements>
    <a:clrScheme name="自定义 2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5DA2"/>
      </a:accent1>
      <a:accent2>
        <a:srgbClr val="C4C7CB"/>
      </a:accent2>
      <a:accent3>
        <a:srgbClr val="7F7F7F"/>
      </a:accent3>
      <a:accent4>
        <a:srgbClr val="7F7F7F"/>
      </a:accent4>
      <a:accent5>
        <a:srgbClr val="7F7F7F"/>
      </a:accent5>
      <a:accent6>
        <a:srgbClr val="7F7F7F"/>
      </a:accent6>
      <a:hlink>
        <a:srgbClr val="17365D"/>
      </a:hlink>
      <a:folHlink>
        <a:srgbClr val="548DD4"/>
      </a:folHlink>
    </a:clrScheme>
    <a:fontScheme name="ud0ofpxa">
      <a:majorFont>
        <a:latin typeface="字魂105号-简雅黑"/>
        <a:ea typeface="字魂105号-简雅黑"/>
        <a:cs typeface=""/>
      </a:majorFont>
      <a:minorFont>
        <a:latin typeface="字魂105号-简雅黑"/>
        <a:ea typeface="字魂105号-简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19223</Words>
  <Application>WPS 演示</Application>
  <PresentationFormat>自定义</PresentationFormat>
  <Paragraphs>1070</Paragraphs>
  <Slides>71</Slides>
  <Notes>75</Notes>
  <HiddenSlides>0</HiddenSlides>
  <MMClips>0</MMClips>
  <ScaleCrop>false</ScaleCrop>
  <HeadingPairs>
    <vt:vector size="6" baseType="variant">
      <vt:variant>
        <vt:lpstr>已用的字体</vt:lpstr>
      </vt:variant>
      <vt:variant>
        <vt:i4>33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71</vt:i4>
      </vt:variant>
    </vt:vector>
  </HeadingPairs>
  <TitlesOfParts>
    <vt:vector size="106" baseType="lpstr">
      <vt:lpstr>Arial</vt:lpstr>
      <vt:lpstr>宋体</vt:lpstr>
      <vt:lpstr>Wingdings</vt:lpstr>
      <vt:lpstr>微软雅黑</vt:lpstr>
      <vt:lpstr>微软雅黑 Light</vt:lpstr>
      <vt:lpstr>Times New Roman</vt:lpstr>
      <vt:lpstr>思源黑体 CN Medium</vt:lpstr>
      <vt:lpstr>黑体</vt:lpstr>
      <vt:lpstr>Calibri</vt:lpstr>
      <vt:lpstr>字魂58号-创中黑</vt:lpstr>
      <vt:lpstr>Source Han Sans K Bold</vt:lpstr>
      <vt:lpstr>Yu Gothic UI Semibold</vt:lpstr>
      <vt:lpstr>U.S. 101</vt:lpstr>
      <vt:lpstr>Segoe Print</vt:lpstr>
      <vt:lpstr>Roboto</vt:lpstr>
      <vt:lpstr>Open Sans Light</vt:lpstr>
      <vt:lpstr>Segoe UI</vt:lpstr>
      <vt:lpstr>字魂105号-简雅黑</vt:lpstr>
      <vt:lpstr>Arial Unicode MS</vt:lpstr>
      <vt:lpstr>Wingdings</vt:lpstr>
      <vt:lpstr>等线</vt:lpstr>
      <vt:lpstr>+中文标题</vt:lpstr>
      <vt:lpstr>Times New Roman</vt:lpstr>
      <vt:lpstr>Arial</vt:lpstr>
      <vt:lpstr>楷体_GB2312</vt:lpstr>
      <vt:lpstr>华文彩云</vt:lpstr>
      <vt:lpstr>Gulim</vt:lpstr>
      <vt:lpstr>Verdana</vt:lpstr>
      <vt:lpstr>Broadway</vt:lpstr>
      <vt:lpstr>Gabriola</vt:lpstr>
      <vt:lpstr>Courier New</vt:lpstr>
      <vt:lpstr>Courier New</vt:lpstr>
      <vt:lpstr>Malgun Gothic</vt:lpstr>
      <vt:lpstr>Office 主题</vt:lpstr>
      <vt:lpstr>124_Office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数据库操作</vt:lpstr>
      <vt:lpstr>数据库操作</vt:lpstr>
      <vt:lpstr>数据库操作</vt:lpstr>
      <vt:lpstr>数据库操作</vt:lpstr>
      <vt:lpstr>数据库操作</vt:lpstr>
      <vt:lpstr>数据库操作</vt:lpstr>
      <vt:lpstr>数据库操作</vt:lpstr>
      <vt:lpstr>数据库操作</vt:lpstr>
      <vt:lpstr>数据库操作</vt:lpstr>
      <vt:lpstr>数据库操作</vt:lpstr>
      <vt:lpstr>数据库操作</vt:lpstr>
      <vt:lpstr>数据库操作</vt:lpstr>
      <vt:lpstr>数据库操作</vt:lpstr>
      <vt:lpstr>PowerPoint 演示文稿</vt:lpstr>
      <vt:lpstr>PowerPoint 演示文稿</vt:lpstr>
      <vt:lpstr>数据表操作</vt:lpstr>
      <vt:lpstr>数据表操作</vt:lpstr>
      <vt:lpstr>PowerPoint 演示文稿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数据表操作</vt:lpstr>
      <vt:lpstr>PowerPoint 演示文稿</vt:lpstr>
      <vt:lpstr>PowerPoint 演示文稿</vt:lpstr>
      <vt:lpstr>数据操作</vt:lpstr>
      <vt:lpstr>数据操作</vt:lpstr>
      <vt:lpstr>数据操作</vt:lpstr>
      <vt:lpstr>数据操作</vt:lpstr>
      <vt:lpstr>数据操作</vt:lpstr>
      <vt:lpstr>数据操作</vt:lpstr>
      <vt:lpstr>数据操作</vt:lpstr>
      <vt:lpstr>数据操作</vt:lpstr>
      <vt:lpstr>数据操作</vt:lpstr>
      <vt:lpstr>数据操作</vt:lpstr>
      <vt:lpstr>数据操作</vt:lpstr>
      <vt:lpstr>数据操作</vt:lpstr>
      <vt:lpstr>数据操作</vt:lpstr>
      <vt:lpstr>数据操作</vt:lpstr>
      <vt:lpstr>数据操作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蓝白商务述职报告工作总结ppt模板</dc:title>
  <dc:creator>常董</dc:creator>
  <cp:lastModifiedBy>一抹阳光</cp:lastModifiedBy>
  <cp:revision>589</cp:revision>
  <dcterms:created xsi:type="dcterms:W3CDTF">2020-09-03T07:01:00Z</dcterms:created>
  <dcterms:modified xsi:type="dcterms:W3CDTF">2025-08-26T01:12:42Z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E671C8F1302E42AAA138FFAED2D7835E_13</vt:lpwstr>
  </property>
</Properties>
</file>